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5.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9.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0.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054429"/>
            <a:ext cx="7556421" cy="1417558"/>
          </a:xfrm>
          <a:prstGeom prst="rect">
            <a:avLst/>
          </a:prstGeom>
          <a:noFill/>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Predicting Crime Rates: A Full-Stack Approach</a:t>
            </a:r>
            <a:endParaRPr lang="en-US" sz="4450" dirty="0"/>
          </a:p>
        </p:txBody>
      </p:sp>
      <p:sp>
        <p:nvSpPr>
          <p:cNvPr id="4" name="Text 1"/>
          <p:cNvSpPr/>
          <p:nvPr/>
        </p:nvSpPr>
        <p:spPr>
          <a:xfrm>
            <a:off x="793790" y="4812149"/>
            <a:ext cx="7556421" cy="362903"/>
          </a:xfrm>
          <a:prstGeom prst="rect">
            <a:avLst/>
          </a:prstGeom>
          <a:noFill/>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Unveiling the future of urban safety through data-driven insights.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21638" y="566976"/>
            <a:ext cx="9347359" cy="644366"/>
          </a:xfrm>
          <a:prstGeom prst="rect">
            <a:avLst/>
          </a:prstGeom>
          <a:noFill/>
        </p:spPr>
        <p:txBody>
          <a:bodyPr wrap="none" lIns="0" tIns="0" rIns="0" bIns="0" rtlCol="0" anchor="t"/>
          <a:lstStyle/>
          <a:p>
            <a:pPr marL="0" indent="0" algn="l">
              <a:lnSpc>
                <a:spcPts val="5050"/>
              </a:lnSpc>
              <a:buNone/>
            </a:pPr>
            <a:r>
              <a:rPr lang="en-US" sz="4050" b="1" dirty="0">
                <a:solidFill>
                  <a:srgbClr val="000000"/>
                </a:solidFill>
                <a:latin typeface="Inter Bold" pitchFamily="34" charset="0"/>
                <a:ea typeface="Inter Bold" pitchFamily="34" charset="-122"/>
                <a:cs typeface="Inter Bold" pitchFamily="34" charset="-120"/>
              </a:rPr>
              <a:t>Looking Ahead: Impact and Evolution</a:t>
            </a:r>
            <a:endParaRPr lang="en-US" sz="4050" dirty="0"/>
          </a:p>
        </p:txBody>
      </p:sp>
      <p:sp>
        <p:nvSpPr>
          <p:cNvPr id="3" name="Text 1"/>
          <p:cNvSpPr/>
          <p:nvPr/>
        </p:nvSpPr>
        <p:spPr>
          <a:xfrm>
            <a:off x="721638" y="1726644"/>
            <a:ext cx="2577584" cy="322183"/>
          </a:xfrm>
          <a:prstGeom prst="rect">
            <a:avLst/>
          </a:prstGeom>
          <a:noFill/>
        </p:spPr>
        <p:txBody>
          <a:bodyPr wrap="none" lIns="0" tIns="0" rIns="0" bIns="0" rtlCol="0" anchor="t"/>
          <a:lstStyle/>
          <a:p>
            <a:pPr marL="0" indent="0" algn="l">
              <a:lnSpc>
                <a:spcPts val="2500"/>
              </a:lnSpc>
              <a:buNone/>
            </a:pPr>
            <a:r>
              <a:rPr lang="en-US" sz="2000" b="1" dirty="0">
                <a:solidFill>
                  <a:srgbClr val="000000"/>
                </a:solidFill>
                <a:latin typeface="Inter Bold" pitchFamily="34" charset="0"/>
                <a:ea typeface="Inter Bold" pitchFamily="34" charset="-122"/>
                <a:cs typeface="Inter Bold" pitchFamily="34" charset="-120"/>
              </a:rPr>
              <a:t>Societal Impact</a:t>
            </a:r>
            <a:endParaRPr lang="en-US" sz="2000" dirty="0"/>
          </a:p>
        </p:txBody>
      </p:sp>
      <p:sp>
        <p:nvSpPr>
          <p:cNvPr id="4" name="Text 2"/>
          <p:cNvSpPr/>
          <p:nvPr/>
        </p:nvSpPr>
        <p:spPr>
          <a:xfrm>
            <a:off x="721638" y="2254925"/>
            <a:ext cx="6342102" cy="329922"/>
          </a:xfrm>
          <a:prstGeom prst="rect">
            <a:avLst/>
          </a:prstGeom>
          <a:noFill/>
        </p:spPr>
        <p:txBody>
          <a:bodyPr wrap="none" lIns="0" tIns="0" rIns="0" bIns="0" rtlCol="0" anchor="t"/>
          <a:lstStyle/>
          <a:p>
            <a:pPr marL="342900" indent="-342900" algn="l">
              <a:lnSpc>
                <a:spcPts val="2550"/>
              </a:lnSpc>
              <a:buSzPct val="100000"/>
              <a:buChar char="•"/>
            </a:pPr>
            <a:r>
              <a:rPr lang="en-US" sz="1600" dirty="0">
                <a:solidFill>
                  <a:srgbClr val="272525"/>
                </a:solidFill>
                <a:latin typeface="Inter" pitchFamily="34" charset="0"/>
                <a:ea typeface="Inter" pitchFamily="34" charset="-122"/>
                <a:cs typeface="Inter" pitchFamily="34" charset="-120"/>
              </a:rPr>
              <a:t>Empowering law enforcement with predictive insights.</a:t>
            </a:r>
            <a:endParaRPr lang="en-US" sz="1600" dirty="0"/>
          </a:p>
        </p:txBody>
      </p:sp>
      <p:sp>
        <p:nvSpPr>
          <p:cNvPr id="5" name="Text 3"/>
          <p:cNvSpPr/>
          <p:nvPr/>
        </p:nvSpPr>
        <p:spPr>
          <a:xfrm>
            <a:off x="721638" y="2656999"/>
            <a:ext cx="6342102" cy="329922"/>
          </a:xfrm>
          <a:prstGeom prst="rect">
            <a:avLst/>
          </a:prstGeom>
          <a:noFill/>
        </p:spPr>
        <p:txBody>
          <a:bodyPr wrap="none" lIns="0" tIns="0" rIns="0" bIns="0" rtlCol="0" anchor="t"/>
          <a:lstStyle/>
          <a:p>
            <a:pPr marL="342900" indent="-342900" algn="l">
              <a:lnSpc>
                <a:spcPts val="2550"/>
              </a:lnSpc>
              <a:buSzPct val="100000"/>
              <a:buChar char="•"/>
            </a:pPr>
            <a:r>
              <a:rPr lang="en-US" sz="1600" dirty="0">
                <a:solidFill>
                  <a:srgbClr val="272525"/>
                </a:solidFill>
                <a:latin typeface="Inter" pitchFamily="34" charset="0"/>
                <a:ea typeface="Inter" pitchFamily="34" charset="-122"/>
                <a:cs typeface="Inter" pitchFamily="34" charset="-120"/>
              </a:rPr>
              <a:t>Facilitating proactive community safety initiatives.</a:t>
            </a:r>
            <a:endParaRPr lang="en-US" sz="1600" dirty="0"/>
          </a:p>
        </p:txBody>
      </p:sp>
      <p:sp>
        <p:nvSpPr>
          <p:cNvPr id="6" name="Text 4"/>
          <p:cNvSpPr/>
          <p:nvPr/>
        </p:nvSpPr>
        <p:spPr>
          <a:xfrm>
            <a:off x="721638" y="3059073"/>
            <a:ext cx="6342102" cy="329922"/>
          </a:xfrm>
          <a:prstGeom prst="rect">
            <a:avLst/>
          </a:prstGeom>
          <a:noFill/>
        </p:spPr>
        <p:txBody>
          <a:bodyPr wrap="none" lIns="0" tIns="0" rIns="0" bIns="0" rtlCol="0" anchor="t"/>
          <a:lstStyle/>
          <a:p>
            <a:pPr marL="342900" indent="-342900" algn="l">
              <a:lnSpc>
                <a:spcPts val="2550"/>
              </a:lnSpc>
              <a:buSzPct val="100000"/>
              <a:buChar char="•"/>
            </a:pPr>
            <a:r>
              <a:rPr lang="en-US" sz="1600" dirty="0">
                <a:solidFill>
                  <a:srgbClr val="272525"/>
                </a:solidFill>
                <a:latin typeface="Inter" pitchFamily="34" charset="0"/>
                <a:ea typeface="Inter" pitchFamily="34" charset="-122"/>
                <a:cs typeface="Inter" pitchFamily="34" charset="-120"/>
              </a:rPr>
              <a:t>Improving resource allocation and response times.</a:t>
            </a:r>
            <a:endParaRPr lang="en-US" sz="1600" dirty="0"/>
          </a:p>
        </p:txBody>
      </p:sp>
      <p:sp>
        <p:nvSpPr>
          <p:cNvPr id="7" name="Text 5"/>
          <p:cNvSpPr/>
          <p:nvPr/>
        </p:nvSpPr>
        <p:spPr>
          <a:xfrm>
            <a:off x="721638" y="3595092"/>
            <a:ext cx="2749034" cy="322183"/>
          </a:xfrm>
          <a:prstGeom prst="rect">
            <a:avLst/>
          </a:prstGeom>
          <a:noFill/>
        </p:spPr>
        <p:txBody>
          <a:bodyPr wrap="none" lIns="0" tIns="0" rIns="0" bIns="0" rtlCol="0" anchor="t"/>
          <a:lstStyle/>
          <a:p>
            <a:pPr marL="0" indent="0" algn="l">
              <a:lnSpc>
                <a:spcPts val="2500"/>
              </a:lnSpc>
              <a:buNone/>
            </a:pPr>
            <a:r>
              <a:rPr lang="en-US" sz="2000" b="1" dirty="0">
                <a:solidFill>
                  <a:srgbClr val="000000"/>
                </a:solidFill>
                <a:latin typeface="Inter Bold" pitchFamily="34" charset="0"/>
                <a:ea typeface="Inter Bold" pitchFamily="34" charset="-122"/>
                <a:cs typeface="Inter Bold" pitchFamily="34" charset="-120"/>
              </a:rPr>
              <a:t>Future Enhancements</a:t>
            </a:r>
            <a:endParaRPr lang="en-US" sz="2000" dirty="0"/>
          </a:p>
        </p:txBody>
      </p:sp>
      <p:sp>
        <p:nvSpPr>
          <p:cNvPr id="8" name="Text 6"/>
          <p:cNvSpPr/>
          <p:nvPr/>
        </p:nvSpPr>
        <p:spPr>
          <a:xfrm>
            <a:off x="721638" y="4123372"/>
            <a:ext cx="6342102" cy="329922"/>
          </a:xfrm>
          <a:prstGeom prst="rect">
            <a:avLst/>
          </a:prstGeom>
          <a:noFill/>
        </p:spPr>
        <p:txBody>
          <a:bodyPr wrap="none" lIns="0" tIns="0" rIns="0" bIns="0" rtlCol="0" anchor="t"/>
          <a:lstStyle/>
          <a:p>
            <a:pPr marL="342900" indent="-342900" algn="l">
              <a:lnSpc>
                <a:spcPts val="2550"/>
              </a:lnSpc>
              <a:buSzPct val="100000"/>
              <a:buChar char="•"/>
            </a:pPr>
            <a:r>
              <a:rPr lang="en-US" sz="1600" dirty="0">
                <a:solidFill>
                  <a:srgbClr val="272525"/>
                </a:solidFill>
                <a:latin typeface="Inter" pitchFamily="34" charset="0"/>
                <a:ea typeface="Inter" pitchFamily="34" charset="-122"/>
                <a:cs typeface="Inter" pitchFamily="34" charset="-120"/>
              </a:rPr>
              <a:t>Integration of real-time social and environmental data.</a:t>
            </a:r>
            <a:endParaRPr lang="en-US" sz="1600" dirty="0"/>
          </a:p>
        </p:txBody>
      </p:sp>
      <p:sp>
        <p:nvSpPr>
          <p:cNvPr id="9" name="Text 7"/>
          <p:cNvSpPr/>
          <p:nvPr/>
        </p:nvSpPr>
        <p:spPr>
          <a:xfrm>
            <a:off x="721638" y="4525447"/>
            <a:ext cx="6342102" cy="329922"/>
          </a:xfrm>
          <a:prstGeom prst="rect">
            <a:avLst/>
          </a:prstGeom>
          <a:noFill/>
        </p:spPr>
        <p:txBody>
          <a:bodyPr wrap="none" lIns="0" tIns="0" rIns="0" bIns="0" rtlCol="0" anchor="t"/>
          <a:lstStyle/>
          <a:p>
            <a:pPr marL="342900" indent="-342900" algn="l">
              <a:lnSpc>
                <a:spcPts val="2550"/>
              </a:lnSpc>
              <a:buSzPct val="100000"/>
              <a:buChar char="•"/>
            </a:pPr>
            <a:r>
              <a:rPr lang="en-US" sz="1600" dirty="0">
                <a:solidFill>
                  <a:srgbClr val="272525"/>
                </a:solidFill>
                <a:latin typeface="Inter" pitchFamily="34" charset="0"/>
                <a:ea typeface="Inter" pitchFamily="34" charset="-122"/>
                <a:cs typeface="Inter" pitchFamily="34" charset="-120"/>
              </a:rPr>
              <a:t>Development of mobile applications for field officers.</a:t>
            </a:r>
            <a:endParaRPr lang="en-US" sz="1600" dirty="0"/>
          </a:p>
        </p:txBody>
      </p:sp>
      <p:sp>
        <p:nvSpPr>
          <p:cNvPr id="10" name="Text 8"/>
          <p:cNvSpPr/>
          <p:nvPr/>
        </p:nvSpPr>
        <p:spPr>
          <a:xfrm>
            <a:off x="721638" y="4927521"/>
            <a:ext cx="6342102" cy="329922"/>
          </a:xfrm>
          <a:prstGeom prst="rect">
            <a:avLst/>
          </a:prstGeom>
          <a:noFill/>
        </p:spPr>
        <p:txBody>
          <a:bodyPr wrap="none" lIns="0" tIns="0" rIns="0" bIns="0" rtlCol="0" anchor="t"/>
          <a:lstStyle/>
          <a:p>
            <a:pPr marL="342900" indent="-342900" algn="l">
              <a:lnSpc>
                <a:spcPts val="2550"/>
              </a:lnSpc>
              <a:buSzPct val="100000"/>
              <a:buChar char="•"/>
            </a:pPr>
            <a:r>
              <a:rPr lang="en-US" sz="1600" dirty="0">
                <a:solidFill>
                  <a:srgbClr val="272525"/>
                </a:solidFill>
                <a:latin typeface="Inter" pitchFamily="34" charset="0"/>
                <a:ea typeface="Inter" pitchFamily="34" charset="-122"/>
                <a:cs typeface="Inter" pitchFamily="34" charset="-120"/>
              </a:rPr>
              <a:t>Exploration of explainable AI for transparency.</a:t>
            </a:r>
            <a:endParaRPr lang="en-US" sz="1600" dirty="0"/>
          </a:p>
        </p:txBody>
      </p:sp>
      <p:pic>
        <p:nvPicPr>
          <p:cNvPr id="11" name="Image 0" descr="preencoded.png"/>
          <p:cNvPicPr>
            <a:picLocks noChangeAspect="1"/>
          </p:cNvPicPr>
          <p:nvPr/>
        </p:nvPicPr>
        <p:blipFill>
          <a:blip r:embed="rId1"/>
          <a:stretch>
            <a:fillRect/>
          </a:stretch>
        </p:blipFill>
        <p:spPr>
          <a:xfrm>
            <a:off x="7574280" y="1752481"/>
            <a:ext cx="6342102" cy="6342102"/>
          </a:xfrm>
          <a:prstGeom prst="rect">
            <a:avLst/>
          </a:prstGeom>
        </p:spPr>
      </p:pic>
      <p:sp>
        <p:nvSpPr>
          <p:cNvPr id="31" name="Rectangles 30"/>
          <p:cNvSpPr/>
          <p:nvPr/>
        </p:nvSpPr>
        <p:spPr>
          <a:xfrm>
            <a:off x="12910185" y="7802880"/>
            <a:ext cx="1587500" cy="320040"/>
          </a:xfrm>
          <a:prstGeom prst="rect">
            <a:avLst/>
          </a:prstGeom>
          <a:solidFill>
            <a:schemeClr val="bg1"/>
          </a:solidFill>
          <a:ln>
            <a:solidFill>
              <a:schemeClr val="bg1"/>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72358" y="606862"/>
            <a:ext cx="6405086" cy="689610"/>
          </a:xfrm>
          <a:prstGeom prst="rect">
            <a:avLst/>
          </a:prstGeom>
          <a:noFill/>
        </p:spPr>
        <p:txBody>
          <a:bodyPr wrap="none" lIns="0" tIns="0" rIns="0" bIns="0" rtlCol="0" anchor="t"/>
          <a:lstStyle/>
          <a:p>
            <a:pPr marL="0" indent="0" algn="l">
              <a:lnSpc>
                <a:spcPts val="5400"/>
              </a:lnSpc>
              <a:buNone/>
            </a:pPr>
            <a:r>
              <a:rPr lang="en-US" sz="4300" b="1" dirty="0">
                <a:solidFill>
                  <a:srgbClr val="000000"/>
                </a:solidFill>
                <a:latin typeface="Inter Bold" pitchFamily="34" charset="0"/>
                <a:ea typeface="Inter Bold" pitchFamily="34" charset="-122"/>
                <a:cs typeface="Inter Bold" pitchFamily="34" charset="-120"/>
              </a:rPr>
              <a:t>Navigating Our Journey</a:t>
            </a:r>
            <a:endParaRPr lang="en-US" sz="4300" dirty="0"/>
          </a:p>
        </p:txBody>
      </p:sp>
      <p:sp>
        <p:nvSpPr>
          <p:cNvPr id="3" name="Text 1"/>
          <p:cNvSpPr/>
          <p:nvPr/>
        </p:nvSpPr>
        <p:spPr>
          <a:xfrm>
            <a:off x="772358" y="1737836"/>
            <a:ext cx="220623" cy="275868"/>
          </a:xfrm>
          <a:prstGeom prst="rect">
            <a:avLst/>
          </a:prstGeom>
          <a:noFill/>
        </p:spPr>
        <p:txBody>
          <a:bodyPr wrap="none" lIns="0" tIns="0" rIns="0" bIns="0" rtlCol="0" anchor="t"/>
          <a:lstStyle/>
          <a:p>
            <a:pPr marL="0" indent="0" algn="l">
              <a:lnSpc>
                <a:spcPts val="2750"/>
              </a:lnSpc>
              <a:buNone/>
            </a:pPr>
            <a:r>
              <a:rPr lang="en-US" sz="1700" dirty="0">
                <a:solidFill>
                  <a:srgbClr val="272525"/>
                </a:solidFill>
                <a:latin typeface="Inter Light" pitchFamily="34" charset="0"/>
                <a:ea typeface="Inter Light" pitchFamily="34" charset="-122"/>
                <a:cs typeface="Inter Light" pitchFamily="34" charset="-120"/>
              </a:rPr>
              <a:t>01</a:t>
            </a:r>
            <a:endParaRPr lang="en-US" sz="1700" dirty="0"/>
          </a:p>
        </p:txBody>
      </p:sp>
      <p:sp>
        <p:nvSpPr>
          <p:cNvPr id="4" name="Shape 2"/>
          <p:cNvSpPr/>
          <p:nvPr/>
        </p:nvSpPr>
        <p:spPr>
          <a:xfrm>
            <a:off x="772358" y="2082403"/>
            <a:ext cx="4214813" cy="30480"/>
          </a:xfrm>
          <a:prstGeom prst="rect">
            <a:avLst/>
          </a:prstGeom>
          <a:solidFill>
            <a:srgbClr val="4950BC"/>
          </a:solidFill>
        </p:spPr>
      </p:sp>
      <p:sp>
        <p:nvSpPr>
          <p:cNvPr id="5" name="Text 3"/>
          <p:cNvSpPr/>
          <p:nvPr/>
        </p:nvSpPr>
        <p:spPr>
          <a:xfrm>
            <a:off x="772358" y="2253615"/>
            <a:ext cx="3310414" cy="413742"/>
          </a:xfrm>
          <a:prstGeom prst="rect">
            <a:avLst/>
          </a:prstGeom>
          <a:noFill/>
        </p:spPr>
        <p:txBody>
          <a:bodyPr wrap="none" lIns="0" tIns="0" rIns="0" bIns="0" rtlCol="0" anchor="t"/>
          <a:lstStyle/>
          <a:p>
            <a:pPr marL="0" indent="0" algn="l">
              <a:lnSpc>
                <a:spcPts val="3250"/>
              </a:lnSpc>
              <a:buNone/>
            </a:pPr>
            <a:r>
              <a:rPr lang="en-US" sz="2600" b="1" dirty="0">
                <a:solidFill>
                  <a:srgbClr val="272525"/>
                </a:solidFill>
                <a:latin typeface="Inter Bold" pitchFamily="34" charset="0"/>
                <a:ea typeface="Inter Bold" pitchFamily="34" charset="-122"/>
                <a:cs typeface="Inter Bold" pitchFamily="34" charset="-120"/>
              </a:rPr>
              <a:t>Project Overview</a:t>
            </a:r>
            <a:endParaRPr lang="en-US" sz="2600" dirty="0"/>
          </a:p>
        </p:txBody>
      </p:sp>
      <p:sp>
        <p:nvSpPr>
          <p:cNvPr id="6" name="Text 4"/>
          <p:cNvSpPr/>
          <p:nvPr/>
        </p:nvSpPr>
        <p:spPr>
          <a:xfrm>
            <a:off x="772358" y="2799755"/>
            <a:ext cx="4214813" cy="706279"/>
          </a:xfrm>
          <a:prstGeom prst="rect">
            <a:avLst/>
          </a:prstGeom>
          <a:noFill/>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Understanding the problem and our comprehensive solution.</a:t>
            </a:r>
            <a:endParaRPr lang="en-US" sz="1700" dirty="0"/>
          </a:p>
        </p:txBody>
      </p:sp>
      <p:sp>
        <p:nvSpPr>
          <p:cNvPr id="7" name="Text 5"/>
          <p:cNvSpPr/>
          <p:nvPr/>
        </p:nvSpPr>
        <p:spPr>
          <a:xfrm>
            <a:off x="5207794" y="1737836"/>
            <a:ext cx="220623" cy="275868"/>
          </a:xfrm>
          <a:prstGeom prst="rect">
            <a:avLst/>
          </a:prstGeom>
          <a:noFill/>
        </p:spPr>
        <p:txBody>
          <a:bodyPr wrap="none" lIns="0" tIns="0" rIns="0" bIns="0" rtlCol="0" anchor="t"/>
          <a:lstStyle/>
          <a:p>
            <a:pPr marL="0" indent="0" algn="l">
              <a:lnSpc>
                <a:spcPts val="2750"/>
              </a:lnSpc>
              <a:buNone/>
            </a:pPr>
            <a:r>
              <a:rPr lang="en-US" sz="1700" dirty="0">
                <a:solidFill>
                  <a:srgbClr val="272525"/>
                </a:solidFill>
                <a:latin typeface="Inter Light" pitchFamily="34" charset="0"/>
                <a:ea typeface="Inter Light" pitchFamily="34" charset="-122"/>
                <a:cs typeface="Inter Light" pitchFamily="34" charset="-120"/>
              </a:rPr>
              <a:t>02</a:t>
            </a:r>
            <a:endParaRPr lang="en-US" sz="1700" dirty="0"/>
          </a:p>
        </p:txBody>
      </p:sp>
      <p:sp>
        <p:nvSpPr>
          <p:cNvPr id="8" name="Shape 6"/>
          <p:cNvSpPr/>
          <p:nvPr/>
        </p:nvSpPr>
        <p:spPr>
          <a:xfrm>
            <a:off x="5207794" y="2082403"/>
            <a:ext cx="4214813" cy="30480"/>
          </a:xfrm>
          <a:prstGeom prst="rect">
            <a:avLst/>
          </a:prstGeom>
          <a:solidFill>
            <a:srgbClr val="4950BC"/>
          </a:solidFill>
        </p:spPr>
      </p:sp>
      <p:sp>
        <p:nvSpPr>
          <p:cNvPr id="9" name="Text 7"/>
          <p:cNvSpPr/>
          <p:nvPr/>
        </p:nvSpPr>
        <p:spPr>
          <a:xfrm>
            <a:off x="5207794" y="2253615"/>
            <a:ext cx="3665934" cy="413742"/>
          </a:xfrm>
          <a:prstGeom prst="rect">
            <a:avLst/>
          </a:prstGeom>
          <a:noFill/>
        </p:spPr>
        <p:txBody>
          <a:bodyPr wrap="none" lIns="0" tIns="0" rIns="0" bIns="0" rtlCol="0" anchor="t"/>
          <a:lstStyle/>
          <a:p>
            <a:pPr marL="0" indent="0" algn="l">
              <a:lnSpc>
                <a:spcPts val="3250"/>
              </a:lnSpc>
              <a:buNone/>
            </a:pPr>
            <a:r>
              <a:rPr lang="en-US" sz="2600" b="1" dirty="0">
                <a:solidFill>
                  <a:srgbClr val="272525"/>
                </a:solidFill>
                <a:latin typeface="Inter Bold" pitchFamily="34" charset="0"/>
                <a:ea typeface="Inter Bold" pitchFamily="34" charset="-122"/>
                <a:cs typeface="Inter Bold" pitchFamily="34" charset="-120"/>
              </a:rPr>
              <a:t>Architectural Blueprint</a:t>
            </a:r>
            <a:endParaRPr lang="en-US" sz="2600" dirty="0"/>
          </a:p>
        </p:txBody>
      </p:sp>
      <p:sp>
        <p:nvSpPr>
          <p:cNvPr id="10" name="Text 8"/>
          <p:cNvSpPr/>
          <p:nvPr/>
        </p:nvSpPr>
        <p:spPr>
          <a:xfrm>
            <a:off x="5207794" y="2799755"/>
            <a:ext cx="4214813" cy="706279"/>
          </a:xfrm>
          <a:prstGeom prst="rect">
            <a:avLst/>
          </a:prstGeom>
          <a:noFill/>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Diving into the technology stack and component interplay.</a:t>
            </a:r>
            <a:endParaRPr lang="en-US" sz="1700" dirty="0"/>
          </a:p>
        </p:txBody>
      </p:sp>
      <p:sp>
        <p:nvSpPr>
          <p:cNvPr id="11" name="Text 9"/>
          <p:cNvSpPr/>
          <p:nvPr/>
        </p:nvSpPr>
        <p:spPr>
          <a:xfrm>
            <a:off x="9643229" y="1737836"/>
            <a:ext cx="220623" cy="275868"/>
          </a:xfrm>
          <a:prstGeom prst="rect">
            <a:avLst/>
          </a:prstGeom>
          <a:noFill/>
        </p:spPr>
        <p:txBody>
          <a:bodyPr wrap="none" lIns="0" tIns="0" rIns="0" bIns="0" rtlCol="0" anchor="t"/>
          <a:lstStyle/>
          <a:p>
            <a:pPr marL="0" indent="0" algn="l">
              <a:lnSpc>
                <a:spcPts val="2750"/>
              </a:lnSpc>
              <a:buNone/>
            </a:pPr>
            <a:r>
              <a:rPr lang="en-US" sz="1700" dirty="0">
                <a:solidFill>
                  <a:srgbClr val="272525"/>
                </a:solidFill>
                <a:latin typeface="Inter Light" pitchFamily="34" charset="0"/>
                <a:ea typeface="Inter Light" pitchFamily="34" charset="-122"/>
                <a:cs typeface="Inter Light" pitchFamily="34" charset="-120"/>
              </a:rPr>
              <a:t>03</a:t>
            </a:r>
            <a:endParaRPr lang="en-US" sz="1700" dirty="0"/>
          </a:p>
        </p:txBody>
      </p:sp>
      <p:sp>
        <p:nvSpPr>
          <p:cNvPr id="12" name="Shape 10"/>
          <p:cNvSpPr/>
          <p:nvPr/>
        </p:nvSpPr>
        <p:spPr>
          <a:xfrm>
            <a:off x="9643229" y="2082403"/>
            <a:ext cx="4214813" cy="30480"/>
          </a:xfrm>
          <a:prstGeom prst="rect">
            <a:avLst/>
          </a:prstGeom>
          <a:solidFill>
            <a:srgbClr val="4950BC"/>
          </a:solidFill>
        </p:spPr>
      </p:sp>
      <p:sp>
        <p:nvSpPr>
          <p:cNvPr id="13" name="Text 11"/>
          <p:cNvSpPr/>
          <p:nvPr/>
        </p:nvSpPr>
        <p:spPr>
          <a:xfrm>
            <a:off x="9643229" y="2253615"/>
            <a:ext cx="3351848" cy="413742"/>
          </a:xfrm>
          <a:prstGeom prst="rect">
            <a:avLst/>
          </a:prstGeom>
          <a:noFill/>
        </p:spPr>
        <p:txBody>
          <a:bodyPr wrap="none" lIns="0" tIns="0" rIns="0" bIns="0" rtlCol="0" anchor="t"/>
          <a:lstStyle/>
          <a:p>
            <a:pPr marL="0" indent="0" algn="l">
              <a:lnSpc>
                <a:spcPts val="3250"/>
              </a:lnSpc>
              <a:buNone/>
            </a:pPr>
            <a:r>
              <a:rPr lang="en-US" sz="2600" b="1" dirty="0">
                <a:solidFill>
                  <a:srgbClr val="272525"/>
                </a:solidFill>
                <a:latin typeface="Inter Bold" pitchFamily="34" charset="0"/>
                <a:ea typeface="Inter Bold" pitchFamily="34" charset="-122"/>
                <a:cs typeface="Inter Bold" pitchFamily="34" charset="-120"/>
              </a:rPr>
              <a:t>Frontend Experience</a:t>
            </a:r>
            <a:endParaRPr lang="en-US" sz="2600" dirty="0"/>
          </a:p>
        </p:txBody>
      </p:sp>
      <p:sp>
        <p:nvSpPr>
          <p:cNvPr id="14" name="Text 12"/>
          <p:cNvSpPr/>
          <p:nvPr/>
        </p:nvSpPr>
        <p:spPr>
          <a:xfrm>
            <a:off x="9643229" y="2799755"/>
            <a:ext cx="4214813" cy="706279"/>
          </a:xfrm>
          <a:prstGeom prst="rect">
            <a:avLst/>
          </a:prstGeom>
          <a:noFill/>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Designing an intuitive user interface for data interaction.</a:t>
            </a:r>
            <a:endParaRPr lang="en-US" sz="1700" dirty="0"/>
          </a:p>
        </p:txBody>
      </p:sp>
      <p:sp>
        <p:nvSpPr>
          <p:cNvPr id="15" name="Text 13"/>
          <p:cNvSpPr/>
          <p:nvPr/>
        </p:nvSpPr>
        <p:spPr>
          <a:xfrm>
            <a:off x="772358" y="3892153"/>
            <a:ext cx="220623" cy="275868"/>
          </a:xfrm>
          <a:prstGeom prst="rect">
            <a:avLst/>
          </a:prstGeom>
          <a:noFill/>
        </p:spPr>
        <p:txBody>
          <a:bodyPr wrap="none" lIns="0" tIns="0" rIns="0" bIns="0" rtlCol="0" anchor="t"/>
          <a:lstStyle/>
          <a:p>
            <a:pPr marL="0" indent="0" algn="l">
              <a:lnSpc>
                <a:spcPts val="2750"/>
              </a:lnSpc>
              <a:buNone/>
            </a:pPr>
            <a:r>
              <a:rPr lang="en-US" sz="1700" dirty="0">
                <a:solidFill>
                  <a:srgbClr val="272525"/>
                </a:solidFill>
                <a:latin typeface="Inter Light" pitchFamily="34" charset="0"/>
                <a:ea typeface="Inter Light" pitchFamily="34" charset="-122"/>
                <a:cs typeface="Inter Light" pitchFamily="34" charset="-120"/>
              </a:rPr>
              <a:t>04</a:t>
            </a:r>
            <a:endParaRPr lang="en-US" sz="1700" dirty="0"/>
          </a:p>
        </p:txBody>
      </p:sp>
      <p:sp>
        <p:nvSpPr>
          <p:cNvPr id="16" name="Shape 14"/>
          <p:cNvSpPr/>
          <p:nvPr/>
        </p:nvSpPr>
        <p:spPr>
          <a:xfrm>
            <a:off x="772358" y="4236720"/>
            <a:ext cx="4214813" cy="30480"/>
          </a:xfrm>
          <a:prstGeom prst="rect">
            <a:avLst/>
          </a:prstGeom>
          <a:solidFill>
            <a:srgbClr val="4950BC"/>
          </a:solidFill>
        </p:spPr>
      </p:sp>
      <p:sp>
        <p:nvSpPr>
          <p:cNvPr id="17" name="Text 15"/>
          <p:cNvSpPr/>
          <p:nvPr/>
        </p:nvSpPr>
        <p:spPr>
          <a:xfrm>
            <a:off x="772358" y="4407932"/>
            <a:ext cx="3310414" cy="413742"/>
          </a:xfrm>
          <a:prstGeom prst="rect">
            <a:avLst/>
          </a:prstGeom>
          <a:noFill/>
        </p:spPr>
        <p:txBody>
          <a:bodyPr wrap="none" lIns="0" tIns="0" rIns="0" bIns="0" rtlCol="0" anchor="t"/>
          <a:lstStyle/>
          <a:p>
            <a:pPr marL="0" indent="0" algn="l">
              <a:lnSpc>
                <a:spcPts val="3250"/>
              </a:lnSpc>
              <a:buNone/>
            </a:pPr>
            <a:r>
              <a:rPr lang="en-US" sz="2600" b="1" dirty="0">
                <a:solidFill>
                  <a:srgbClr val="272525"/>
                </a:solidFill>
                <a:latin typeface="Inter Bold" pitchFamily="34" charset="0"/>
                <a:ea typeface="Inter Bold" pitchFamily="34" charset="-122"/>
                <a:cs typeface="Inter Bold" pitchFamily="34" charset="-120"/>
              </a:rPr>
              <a:t>Backend Logic</a:t>
            </a:r>
            <a:endParaRPr lang="en-US" sz="2600" dirty="0"/>
          </a:p>
        </p:txBody>
      </p:sp>
      <p:sp>
        <p:nvSpPr>
          <p:cNvPr id="18" name="Text 16"/>
          <p:cNvSpPr/>
          <p:nvPr/>
        </p:nvSpPr>
        <p:spPr>
          <a:xfrm>
            <a:off x="772358" y="4954072"/>
            <a:ext cx="4214813" cy="706279"/>
          </a:xfrm>
          <a:prstGeom prst="rect">
            <a:avLst/>
          </a:prstGeom>
          <a:noFill/>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Powering the application with robust API services.</a:t>
            </a:r>
            <a:endParaRPr lang="en-US" sz="1700" dirty="0"/>
          </a:p>
        </p:txBody>
      </p:sp>
      <p:sp>
        <p:nvSpPr>
          <p:cNvPr id="19" name="Text 17"/>
          <p:cNvSpPr/>
          <p:nvPr/>
        </p:nvSpPr>
        <p:spPr>
          <a:xfrm>
            <a:off x="5207794" y="3892153"/>
            <a:ext cx="220623" cy="275868"/>
          </a:xfrm>
          <a:prstGeom prst="rect">
            <a:avLst/>
          </a:prstGeom>
          <a:noFill/>
        </p:spPr>
        <p:txBody>
          <a:bodyPr wrap="none" lIns="0" tIns="0" rIns="0" bIns="0" rtlCol="0" anchor="t"/>
          <a:lstStyle/>
          <a:p>
            <a:pPr marL="0" indent="0" algn="l">
              <a:lnSpc>
                <a:spcPts val="2750"/>
              </a:lnSpc>
              <a:buNone/>
            </a:pPr>
            <a:r>
              <a:rPr lang="en-US" sz="1700" dirty="0">
                <a:solidFill>
                  <a:srgbClr val="272525"/>
                </a:solidFill>
                <a:latin typeface="Inter Light" pitchFamily="34" charset="0"/>
                <a:ea typeface="Inter Light" pitchFamily="34" charset="-122"/>
                <a:cs typeface="Inter Light" pitchFamily="34" charset="-120"/>
              </a:rPr>
              <a:t>05</a:t>
            </a:r>
            <a:endParaRPr lang="en-US" sz="1700" dirty="0"/>
          </a:p>
        </p:txBody>
      </p:sp>
      <p:sp>
        <p:nvSpPr>
          <p:cNvPr id="20" name="Shape 18"/>
          <p:cNvSpPr/>
          <p:nvPr/>
        </p:nvSpPr>
        <p:spPr>
          <a:xfrm>
            <a:off x="5207794" y="4236720"/>
            <a:ext cx="4214813" cy="30480"/>
          </a:xfrm>
          <a:prstGeom prst="rect">
            <a:avLst/>
          </a:prstGeom>
          <a:solidFill>
            <a:srgbClr val="4950BC"/>
          </a:solidFill>
        </p:spPr>
      </p:sp>
      <p:sp>
        <p:nvSpPr>
          <p:cNvPr id="21" name="Text 19"/>
          <p:cNvSpPr/>
          <p:nvPr/>
        </p:nvSpPr>
        <p:spPr>
          <a:xfrm>
            <a:off x="5207794" y="4407932"/>
            <a:ext cx="3310414" cy="413742"/>
          </a:xfrm>
          <a:prstGeom prst="rect">
            <a:avLst/>
          </a:prstGeom>
          <a:noFill/>
        </p:spPr>
        <p:txBody>
          <a:bodyPr wrap="none" lIns="0" tIns="0" rIns="0" bIns="0" rtlCol="0" anchor="t"/>
          <a:lstStyle/>
          <a:p>
            <a:pPr marL="0" indent="0" algn="l">
              <a:lnSpc>
                <a:spcPts val="3250"/>
              </a:lnSpc>
              <a:buNone/>
            </a:pPr>
            <a:r>
              <a:rPr lang="en-US" sz="2600" b="1" dirty="0">
                <a:solidFill>
                  <a:srgbClr val="272525"/>
                </a:solidFill>
                <a:latin typeface="Inter Bold" pitchFamily="34" charset="0"/>
                <a:ea typeface="Inter Bold" pitchFamily="34" charset="-122"/>
                <a:cs typeface="Inter Bold" pitchFamily="34" charset="-120"/>
              </a:rPr>
              <a:t>Data Foundation</a:t>
            </a:r>
            <a:endParaRPr lang="en-US" sz="2600" dirty="0"/>
          </a:p>
        </p:txBody>
      </p:sp>
      <p:sp>
        <p:nvSpPr>
          <p:cNvPr id="22" name="Text 20"/>
          <p:cNvSpPr/>
          <p:nvPr/>
        </p:nvSpPr>
        <p:spPr>
          <a:xfrm>
            <a:off x="5207794" y="4954072"/>
            <a:ext cx="4214813" cy="706279"/>
          </a:xfrm>
          <a:prstGeom prst="rect">
            <a:avLst/>
          </a:prstGeom>
          <a:noFill/>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Securing and managing historical crime data.</a:t>
            </a:r>
            <a:endParaRPr lang="en-US" sz="1700" dirty="0"/>
          </a:p>
        </p:txBody>
      </p:sp>
      <p:sp>
        <p:nvSpPr>
          <p:cNvPr id="23" name="Text 21"/>
          <p:cNvSpPr/>
          <p:nvPr/>
        </p:nvSpPr>
        <p:spPr>
          <a:xfrm>
            <a:off x="9643229" y="3892153"/>
            <a:ext cx="220623" cy="275868"/>
          </a:xfrm>
          <a:prstGeom prst="rect">
            <a:avLst/>
          </a:prstGeom>
          <a:noFill/>
        </p:spPr>
        <p:txBody>
          <a:bodyPr wrap="none" lIns="0" tIns="0" rIns="0" bIns="0" rtlCol="0" anchor="t"/>
          <a:lstStyle/>
          <a:p>
            <a:pPr marL="0" indent="0" algn="l">
              <a:lnSpc>
                <a:spcPts val="2750"/>
              </a:lnSpc>
              <a:buNone/>
            </a:pPr>
            <a:r>
              <a:rPr lang="en-US" sz="1700" dirty="0">
                <a:solidFill>
                  <a:srgbClr val="272525"/>
                </a:solidFill>
                <a:latin typeface="Inter Light" pitchFamily="34" charset="0"/>
                <a:ea typeface="Inter Light" pitchFamily="34" charset="-122"/>
                <a:cs typeface="Inter Light" pitchFamily="34" charset="-120"/>
              </a:rPr>
              <a:t>06</a:t>
            </a:r>
            <a:endParaRPr lang="en-US" sz="1700" dirty="0"/>
          </a:p>
        </p:txBody>
      </p:sp>
      <p:sp>
        <p:nvSpPr>
          <p:cNvPr id="24" name="Shape 22"/>
          <p:cNvSpPr/>
          <p:nvPr/>
        </p:nvSpPr>
        <p:spPr>
          <a:xfrm>
            <a:off x="9643229" y="4236720"/>
            <a:ext cx="4214813" cy="30480"/>
          </a:xfrm>
          <a:prstGeom prst="rect">
            <a:avLst/>
          </a:prstGeom>
          <a:solidFill>
            <a:srgbClr val="4950BC"/>
          </a:solidFill>
        </p:spPr>
      </p:sp>
      <p:sp>
        <p:nvSpPr>
          <p:cNvPr id="25" name="Text 23"/>
          <p:cNvSpPr/>
          <p:nvPr/>
        </p:nvSpPr>
        <p:spPr>
          <a:xfrm>
            <a:off x="9643229" y="4407932"/>
            <a:ext cx="3310414" cy="413742"/>
          </a:xfrm>
          <a:prstGeom prst="rect">
            <a:avLst/>
          </a:prstGeom>
          <a:noFill/>
        </p:spPr>
        <p:txBody>
          <a:bodyPr wrap="none" lIns="0" tIns="0" rIns="0" bIns="0" rtlCol="0" anchor="t"/>
          <a:lstStyle/>
          <a:p>
            <a:pPr marL="0" indent="0" algn="l">
              <a:lnSpc>
                <a:spcPts val="3250"/>
              </a:lnSpc>
              <a:buNone/>
            </a:pPr>
            <a:r>
              <a:rPr lang="en-US" sz="2600" b="1" dirty="0">
                <a:solidFill>
                  <a:srgbClr val="272525"/>
                </a:solidFill>
                <a:latin typeface="Inter Bold" pitchFamily="34" charset="0"/>
                <a:ea typeface="Inter Bold" pitchFamily="34" charset="-122"/>
                <a:cs typeface="Inter Bold" pitchFamily="34" charset="-120"/>
              </a:rPr>
              <a:t>Intelligence Core</a:t>
            </a:r>
            <a:endParaRPr lang="en-US" sz="2600" dirty="0"/>
          </a:p>
        </p:txBody>
      </p:sp>
      <p:sp>
        <p:nvSpPr>
          <p:cNvPr id="26" name="Text 24"/>
          <p:cNvSpPr/>
          <p:nvPr/>
        </p:nvSpPr>
        <p:spPr>
          <a:xfrm>
            <a:off x="9643229" y="4954072"/>
            <a:ext cx="4214813" cy="706279"/>
          </a:xfrm>
          <a:prstGeom prst="rect">
            <a:avLst/>
          </a:prstGeom>
          <a:noFill/>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Developing the machine learning prediction model.</a:t>
            </a:r>
            <a:endParaRPr lang="en-US" sz="1700" dirty="0"/>
          </a:p>
        </p:txBody>
      </p:sp>
      <p:sp>
        <p:nvSpPr>
          <p:cNvPr id="27" name="Text 25"/>
          <p:cNvSpPr/>
          <p:nvPr/>
        </p:nvSpPr>
        <p:spPr>
          <a:xfrm>
            <a:off x="772358" y="6046470"/>
            <a:ext cx="220623" cy="275868"/>
          </a:xfrm>
          <a:prstGeom prst="rect">
            <a:avLst/>
          </a:prstGeom>
          <a:noFill/>
        </p:spPr>
        <p:txBody>
          <a:bodyPr wrap="none" lIns="0" tIns="0" rIns="0" bIns="0" rtlCol="0" anchor="t"/>
          <a:lstStyle/>
          <a:p>
            <a:pPr marL="0" indent="0" algn="l">
              <a:lnSpc>
                <a:spcPts val="2750"/>
              </a:lnSpc>
              <a:buNone/>
            </a:pPr>
            <a:r>
              <a:rPr lang="en-US" sz="1700" dirty="0">
                <a:solidFill>
                  <a:srgbClr val="272525"/>
                </a:solidFill>
                <a:latin typeface="Inter Light" pitchFamily="34" charset="0"/>
                <a:ea typeface="Inter Light" pitchFamily="34" charset="-122"/>
                <a:cs typeface="Inter Light" pitchFamily="34" charset="-120"/>
              </a:rPr>
              <a:t>07</a:t>
            </a:r>
            <a:endParaRPr lang="en-US" sz="1700" dirty="0"/>
          </a:p>
        </p:txBody>
      </p:sp>
      <p:sp>
        <p:nvSpPr>
          <p:cNvPr id="28" name="Shape 26"/>
          <p:cNvSpPr/>
          <p:nvPr/>
        </p:nvSpPr>
        <p:spPr>
          <a:xfrm>
            <a:off x="772358" y="6391037"/>
            <a:ext cx="13085683" cy="30480"/>
          </a:xfrm>
          <a:prstGeom prst="rect">
            <a:avLst/>
          </a:prstGeom>
          <a:solidFill>
            <a:srgbClr val="4950BC"/>
          </a:solidFill>
        </p:spPr>
      </p:sp>
      <p:sp>
        <p:nvSpPr>
          <p:cNvPr id="29" name="Text 27"/>
          <p:cNvSpPr/>
          <p:nvPr/>
        </p:nvSpPr>
        <p:spPr>
          <a:xfrm>
            <a:off x="772358" y="6562249"/>
            <a:ext cx="3310414" cy="413742"/>
          </a:xfrm>
          <a:prstGeom prst="rect">
            <a:avLst/>
          </a:prstGeom>
          <a:noFill/>
        </p:spPr>
        <p:txBody>
          <a:bodyPr wrap="none" lIns="0" tIns="0" rIns="0" bIns="0" rtlCol="0" anchor="t"/>
          <a:lstStyle/>
          <a:p>
            <a:pPr marL="0" indent="0" algn="l">
              <a:lnSpc>
                <a:spcPts val="3250"/>
              </a:lnSpc>
              <a:buNone/>
            </a:pPr>
            <a:r>
              <a:rPr lang="en-US" sz="2600" b="1" dirty="0">
                <a:solidFill>
                  <a:srgbClr val="272525"/>
                </a:solidFill>
                <a:latin typeface="Inter Bold" pitchFamily="34" charset="0"/>
                <a:ea typeface="Inter Bold" pitchFamily="34" charset="-122"/>
                <a:cs typeface="Inter Bold" pitchFamily="34" charset="-120"/>
              </a:rPr>
              <a:t>Impact and Future</a:t>
            </a:r>
            <a:endParaRPr lang="en-US" sz="2600" dirty="0"/>
          </a:p>
        </p:txBody>
      </p:sp>
      <p:sp>
        <p:nvSpPr>
          <p:cNvPr id="30" name="Text 28"/>
          <p:cNvSpPr/>
          <p:nvPr/>
        </p:nvSpPr>
        <p:spPr>
          <a:xfrm>
            <a:off x="772358" y="7108388"/>
            <a:ext cx="13085683" cy="353139"/>
          </a:xfrm>
          <a:prstGeom prst="rect">
            <a:avLst/>
          </a:prstGeom>
          <a:noFill/>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Envisioning real-world applications and next steps.</a:t>
            </a:r>
            <a:endParaRPr lang="en-US" sz="1700" dirty="0"/>
          </a:p>
        </p:txBody>
      </p:sp>
      <p:sp>
        <p:nvSpPr>
          <p:cNvPr id="31" name="Rectangles 30"/>
          <p:cNvSpPr/>
          <p:nvPr/>
        </p:nvSpPr>
        <p:spPr>
          <a:xfrm>
            <a:off x="12910185" y="7802880"/>
            <a:ext cx="1587500" cy="320040"/>
          </a:xfrm>
          <a:prstGeom prst="rect">
            <a:avLst/>
          </a:prstGeom>
          <a:solidFill>
            <a:schemeClr val="bg1"/>
          </a:solidFill>
          <a:ln>
            <a:solidFill>
              <a:schemeClr val="bg1"/>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80098" y="612934"/>
            <a:ext cx="9344263" cy="696516"/>
          </a:xfrm>
          <a:prstGeom prst="rect">
            <a:avLst/>
          </a:prstGeom>
          <a:noFill/>
        </p:spPr>
        <p:txBody>
          <a:bodyPr wrap="none" lIns="0" tIns="0" rIns="0" bIns="0" rtlCol="0" anchor="t"/>
          <a:lstStyle/>
          <a:p>
            <a:pPr marL="0" indent="0" algn="l">
              <a:lnSpc>
                <a:spcPts val="5450"/>
              </a:lnSpc>
              <a:buNone/>
            </a:pPr>
            <a:r>
              <a:rPr lang="en-US" sz="4350" b="1" dirty="0">
                <a:solidFill>
                  <a:srgbClr val="000000"/>
                </a:solidFill>
                <a:latin typeface="Inter Bold" pitchFamily="34" charset="0"/>
                <a:ea typeface="Inter Bold" pitchFamily="34" charset="-122"/>
                <a:cs typeface="Inter Bold" pitchFamily="34" charset="-120"/>
              </a:rPr>
              <a:t>The Challenge: Anticipating Crime</a:t>
            </a:r>
            <a:endParaRPr lang="en-US" sz="4350" dirty="0"/>
          </a:p>
        </p:txBody>
      </p:sp>
      <p:sp>
        <p:nvSpPr>
          <p:cNvPr id="3" name="Text 1"/>
          <p:cNvSpPr/>
          <p:nvPr/>
        </p:nvSpPr>
        <p:spPr>
          <a:xfrm>
            <a:off x="780098" y="1844278"/>
            <a:ext cx="6943844" cy="1426369"/>
          </a:xfrm>
          <a:prstGeom prst="rect">
            <a:avLst/>
          </a:prstGeom>
          <a:noFill/>
        </p:spPr>
        <p:txBody>
          <a:bodyPr wrap="squar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Our objective is to accurately predict crime rates within specific geographical areas, be it a city, a region, or a particular neighbourhood. This predictive capability is crucial for proactive law enforcement and community safety initiatives.</a:t>
            </a:r>
            <a:endParaRPr lang="en-US" sz="1750" dirty="0"/>
          </a:p>
        </p:txBody>
      </p:sp>
      <p:sp>
        <p:nvSpPr>
          <p:cNvPr id="4" name="Text 2"/>
          <p:cNvSpPr/>
          <p:nvPr/>
        </p:nvSpPr>
        <p:spPr>
          <a:xfrm>
            <a:off x="780098" y="3471148"/>
            <a:ext cx="6943844" cy="1426369"/>
          </a:xfrm>
          <a:prstGeom prst="rect">
            <a:avLst/>
          </a:prstGeom>
          <a:noFill/>
        </p:spPr>
        <p:txBody>
          <a:bodyPr wrap="squar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By leveraging historical and current data, our system aims to identify patterns and anomalies that indicate the likelihood of future criminal activity. This allows authorities to allocate resources more efficiently and intervene before incidents occur.</a:t>
            </a:r>
            <a:endParaRPr lang="en-US" sz="1750" dirty="0"/>
          </a:p>
        </p:txBody>
      </p:sp>
      <p:pic>
        <p:nvPicPr>
          <p:cNvPr id="5" name="Image 0" descr="preencoded.png"/>
          <p:cNvPicPr>
            <a:picLocks noChangeAspect="1"/>
          </p:cNvPicPr>
          <p:nvPr/>
        </p:nvPicPr>
        <p:blipFill>
          <a:blip r:embed="rId1"/>
          <a:stretch>
            <a:fillRect/>
          </a:stretch>
        </p:blipFill>
        <p:spPr>
          <a:xfrm>
            <a:off x="8275439" y="1894523"/>
            <a:ext cx="5582364" cy="5582364"/>
          </a:xfrm>
          <a:prstGeom prst="rect">
            <a:avLst/>
          </a:prstGeom>
        </p:spPr>
      </p:pic>
      <p:sp>
        <p:nvSpPr>
          <p:cNvPr id="31" name="Rectangles 30"/>
          <p:cNvSpPr/>
          <p:nvPr/>
        </p:nvSpPr>
        <p:spPr>
          <a:xfrm>
            <a:off x="12910185" y="7802880"/>
            <a:ext cx="1587500" cy="320040"/>
          </a:xfrm>
          <a:prstGeom prst="rect">
            <a:avLst/>
          </a:prstGeom>
          <a:solidFill>
            <a:schemeClr val="bg1"/>
          </a:solidFill>
          <a:ln>
            <a:solidFill>
              <a:schemeClr val="bg1"/>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42236" y="583168"/>
            <a:ext cx="8774549" cy="662821"/>
          </a:xfrm>
          <a:prstGeom prst="rect">
            <a:avLst/>
          </a:prstGeom>
          <a:noFill/>
        </p:spPr>
        <p:txBody>
          <a:bodyPr wrap="none" lIns="0" tIns="0" rIns="0" bIns="0" rtlCol="0" anchor="t"/>
          <a:lstStyle/>
          <a:p>
            <a:pPr marL="0" indent="0" algn="l">
              <a:lnSpc>
                <a:spcPts val="5200"/>
              </a:lnSpc>
              <a:buNone/>
            </a:pPr>
            <a:r>
              <a:rPr lang="en-US" sz="4150" b="1" dirty="0">
                <a:solidFill>
                  <a:srgbClr val="000000"/>
                </a:solidFill>
                <a:latin typeface="Inter Bold" pitchFamily="34" charset="0"/>
                <a:ea typeface="Inter Bold" pitchFamily="34" charset="-122"/>
                <a:cs typeface="Inter Bold" pitchFamily="34" charset="-120"/>
              </a:rPr>
              <a:t>Our Integrated Full-Stack Solution</a:t>
            </a:r>
            <a:endParaRPr lang="en-US" sz="4150" dirty="0"/>
          </a:p>
        </p:txBody>
      </p:sp>
      <p:sp>
        <p:nvSpPr>
          <p:cNvPr id="3" name="Text 1"/>
          <p:cNvSpPr/>
          <p:nvPr/>
        </p:nvSpPr>
        <p:spPr>
          <a:xfrm>
            <a:off x="742236" y="1670090"/>
            <a:ext cx="13145929" cy="678418"/>
          </a:xfrm>
          <a:prstGeom prst="rect">
            <a:avLst/>
          </a:prstGeom>
          <a:noFill/>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We are developing a holistic application that seamlessly combines modern web technologies with advanced machine learning capabilities.</a:t>
            </a:r>
            <a:endParaRPr lang="en-US" sz="1650" dirty="0"/>
          </a:p>
        </p:txBody>
      </p:sp>
      <p:sp>
        <p:nvSpPr>
          <p:cNvPr id="4" name="Shape 2"/>
          <p:cNvSpPr/>
          <p:nvPr/>
        </p:nvSpPr>
        <p:spPr>
          <a:xfrm>
            <a:off x="742236" y="2587109"/>
            <a:ext cx="6466880" cy="2424589"/>
          </a:xfrm>
          <a:prstGeom prst="roundRect">
            <a:avLst>
              <a:gd name="adj" fmla="val 3674"/>
            </a:avLst>
          </a:prstGeom>
          <a:solidFill>
            <a:srgbClr val="DADBF1"/>
          </a:solidFill>
          <a:ln w="7620">
            <a:solidFill>
              <a:srgbClr val="C0C1D7"/>
            </a:solidFill>
            <a:prstDash val="solid"/>
          </a:ln>
        </p:spPr>
      </p:sp>
      <p:sp>
        <p:nvSpPr>
          <p:cNvPr id="5" name="Shape 3"/>
          <p:cNvSpPr/>
          <p:nvPr/>
        </p:nvSpPr>
        <p:spPr>
          <a:xfrm>
            <a:off x="961906" y="2806779"/>
            <a:ext cx="636270" cy="636270"/>
          </a:xfrm>
          <a:prstGeom prst="roundRect">
            <a:avLst>
              <a:gd name="adj" fmla="val 14369820"/>
            </a:avLst>
          </a:prstGeom>
          <a:solidFill>
            <a:srgbClr val="4950BC"/>
          </a:solidFill>
        </p:spPr>
      </p:sp>
      <p:pic>
        <p:nvPicPr>
          <p:cNvPr id="6" name="Image 0" descr="preencoded.png"/>
          <p:cNvPicPr>
            <a:picLocks noChangeAspect="1"/>
          </p:cNvPicPr>
          <p:nvPr/>
        </p:nvPicPr>
        <p:blipFill>
          <a:blip r:embed="rId1"/>
          <a:stretch>
            <a:fillRect/>
          </a:stretch>
        </p:blipFill>
        <p:spPr>
          <a:xfrm>
            <a:off x="1136928" y="2945963"/>
            <a:ext cx="286226" cy="357902"/>
          </a:xfrm>
          <a:prstGeom prst="rect">
            <a:avLst/>
          </a:prstGeom>
        </p:spPr>
      </p:pic>
      <p:sp>
        <p:nvSpPr>
          <p:cNvPr id="7" name="Text 4"/>
          <p:cNvSpPr/>
          <p:nvPr/>
        </p:nvSpPr>
        <p:spPr>
          <a:xfrm>
            <a:off x="961906" y="3655100"/>
            <a:ext cx="2651165" cy="331351"/>
          </a:xfrm>
          <a:prstGeom prst="rect">
            <a:avLst/>
          </a:prstGeom>
          <a:noFill/>
        </p:spPr>
        <p:txBody>
          <a:bodyPr wrap="none" lIns="0" tIns="0" rIns="0" bIns="0" rtlCol="0" anchor="t"/>
          <a:lstStyle/>
          <a:p>
            <a:pPr marL="0" indent="0" algn="l">
              <a:lnSpc>
                <a:spcPts val="2600"/>
              </a:lnSpc>
              <a:buNone/>
            </a:pPr>
            <a:r>
              <a:rPr lang="en-US" sz="2050" b="1" dirty="0">
                <a:solidFill>
                  <a:srgbClr val="272525"/>
                </a:solidFill>
                <a:latin typeface="Inter Bold" pitchFamily="34" charset="0"/>
                <a:ea typeface="Inter Bold" pitchFamily="34" charset="-122"/>
                <a:cs typeface="Inter Bold" pitchFamily="34" charset="-120"/>
              </a:rPr>
              <a:t>Frontend</a:t>
            </a:r>
            <a:endParaRPr lang="en-US" sz="2050" dirty="0"/>
          </a:p>
        </p:txBody>
      </p:sp>
      <p:sp>
        <p:nvSpPr>
          <p:cNvPr id="8" name="Text 5"/>
          <p:cNvSpPr/>
          <p:nvPr/>
        </p:nvSpPr>
        <p:spPr>
          <a:xfrm>
            <a:off x="961906" y="4113609"/>
            <a:ext cx="6027539" cy="678418"/>
          </a:xfrm>
          <a:prstGeom prst="rect">
            <a:avLst/>
          </a:prstGeom>
          <a:noFill/>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React.js powers an intuitive user interface for data input and prediction visualisation.</a:t>
            </a:r>
            <a:endParaRPr lang="en-US" sz="1650" dirty="0"/>
          </a:p>
        </p:txBody>
      </p:sp>
      <p:sp>
        <p:nvSpPr>
          <p:cNvPr id="9" name="Shape 6"/>
          <p:cNvSpPr/>
          <p:nvPr/>
        </p:nvSpPr>
        <p:spPr>
          <a:xfrm>
            <a:off x="7421166" y="2587109"/>
            <a:ext cx="6466999" cy="2424589"/>
          </a:xfrm>
          <a:prstGeom prst="roundRect">
            <a:avLst>
              <a:gd name="adj" fmla="val 3674"/>
            </a:avLst>
          </a:prstGeom>
          <a:solidFill>
            <a:srgbClr val="DADBF1"/>
          </a:solidFill>
          <a:ln w="7620">
            <a:solidFill>
              <a:srgbClr val="C0C1D7"/>
            </a:solidFill>
            <a:prstDash val="solid"/>
          </a:ln>
        </p:spPr>
      </p:sp>
      <p:sp>
        <p:nvSpPr>
          <p:cNvPr id="10" name="Shape 7"/>
          <p:cNvSpPr/>
          <p:nvPr/>
        </p:nvSpPr>
        <p:spPr>
          <a:xfrm>
            <a:off x="7640836" y="2806779"/>
            <a:ext cx="636270" cy="636270"/>
          </a:xfrm>
          <a:prstGeom prst="roundRect">
            <a:avLst>
              <a:gd name="adj" fmla="val 14369820"/>
            </a:avLst>
          </a:prstGeom>
          <a:solidFill>
            <a:srgbClr val="4950BC"/>
          </a:solidFill>
        </p:spPr>
      </p:sp>
      <p:pic>
        <p:nvPicPr>
          <p:cNvPr id="11" name="Image 1" descr="preencoded.png"/>
          <p:cNvPicPr>
            <a:picLocks noChangeAspect="1"/>
          </p:cNvPicPr>
          <p:nvPr/>
        </p:nvPicPr>
        <p:blipFill>
          <a:blip r:embed="rId2"/>
          <a:stretch>
            <a:fillRect/>
          </a:stretch>
        </p:blipFill>
        <p:spPr>
          <a:xfrm>
            <a:off x="7815858" y="2945963"/>
            <a:ext cx="286226" cy="357902"/>
          </a:xfrm>
          <a:prstGeom prst="rect">
            <a:avLst/>
          </a:prstGeom>
        </p:spPr>
      </p:pic>
      <p:sp>
        <p:nvSpPr>
          <p:cNvPr id="12" name="Text 8"/>
          <p:cNvSpPr/>
          <p:nvPr/>
        </p:nvSpPr>
        <p:spPr>
          <a:xfrm>
            <a:off x="7640836" y="3655100"/>
            <a:ext cx="2651165" cy="331351"/>
          </a:xfrm>
          <a:prstGeom prst="rect">
            <a:avLst/>
          </a:prstGeom>
          <a:noFill/>
        </p:spPr>
        <p:txBody>
          <a:bodyPr wrap="none" lIns="0" tIns="0" rIns="0" bIns="0" rtlCol="0" anchor="t"/>
          <a:lstStyle/>
          <a:p>
            <a:pPr marL="0" indent="0" algn="l">
              <a:lnSpc>
                <a:spcPts val="2600"/>
              </a:lnSpc>
              <a:buNone/>
            </a:pPr>
            <a:r>
              <a:rPr lang="en-US" sz="2050" b="1" dirty="0">
                <a:solidFill>
                  <a:srgbClr val="272525"/>
                </a:solidFill>
                <a:latin typeface="Inter Bold" pitchFamily="34" charset="0"/>
                <a:ea typeface="Inter Bold" pitchFamily="34" charset="-122"/>
                <a:cs typeface="Inter Bold" pitchFamily="34" charset="-120"/>
              </a:rPr>
              <a:t>Backend</a:t>
            </a:r>
            <a:endParaRPr lang="en-US" sz="2050" dirty="0"/>
          </a:p>
        </p:txBody>
      </p:sp>
      <p:sp>
        <p:nvSpPr>
          <p:cNvPr id="13" name="Text 9"/>
          <p:cNvSpPr/>
          <p:nvPr/>
        </p:nvSpPr>
        <p:spPr>
          <a:xfrm>
            <a:off x="7640836" y="4113609"/>
            <a:ext cx="6027658" cy="678418"/>
          </a:xfrm>
          <a:prstGeom prst="rect">
            <a:avLst/>
          </a:prstGeom>
          <a:noFill/>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Node.js with Express handles API requests, orchestrating data flow.</a:t>
            </a:r>
            <a:endParaRPr lang="en-US" sz="1650" dirty="0"/>
          </a:p>
        </p:txBody>
      </p:sp>
      <p:sp>
        <p:nvSpPr>
          <p:cNvPr id="14" name="Shape 10"/>
          <p:cNvSpPr/>
          <p:nvPr/>
        </p:nvSpPr>
        <p:spPr>
          <a:xfrm>
            <a:off x="742236" y="5223748"/>
            <a:ext cx="6466880" cy="2424589"/>
          </a:xfrm>
          <a:prstGeom prst="roundRect">
            <a:avLst>
              <a:gd name="adj" fmla="val 3674"/>
            </a:avLst>
          </a:prstGeom>
          <a:solidFill>
            <a:srgbClr val="DADBF1"/>
          </a:solidFill>
          <a:ln w="7620">
            <a:solidFill>
              <a:srgbClr val="C0C1D7"/>
            </a:solidFill>
            <a:prstDash val="solid"/>
          </a:ln>
        </p:spPr>
      </p:sp>
      <p:sp>
        <p:nvSpPr>
          <p:cNvPr id="15" name="Shape 11"/>
          <p:cNvSpPr/>
          <p:nvPr/>
        </p:nvSpPr>
        <p:spPr>
          <a:xfrm>
            <a:off x="961906" y="5443418"/>
            <a:ext cx="636270" cy="636270"/>
          </a:xfrm>
          <a:prstGeom prst="roundRect">
            <a:avLst>
              <a:gd name="adj" fmla="val 14369820"/>
            </a:avLst>
          </a:prstGeom>
          <a:solidFill>
            <a:srgbClr val="4950BC"/>
          </a:solidFill>
        </p:spPr>
      </p:sp>
      <p:pic>
        <p:nvPicPr>
          <p:cNvPr id="16" name="Image 2" descr="preencoded.png"/>
          <p:cNvPicPr>
            <a:picLocks noChangeAspect="1"/>
          </p:cNvPicPr>
          <p:nvPr/>
        </p:nvPicPr>
        <p:blipFill>
          <a:blip r:embed="rId3"/>
          <a:stretch>
            <a:fillRect/>
          </a:stretch>
        </p:blipFill>
        <p:spPr>
          <a:xfrm>
            <a:off x="1136928" y="5582603"/>
            <a:ext cx="286226" cy="357902"/>
          </a:xfrm>
          <a:prstGeom prst="rect">
            <a:avLst/>
          </a:prstGeom>
        </p:spPr>
      </p:pic>
      <p:sp>
        <p:nvSpPr>
          <p:cNvPr id="17" name="Text 12"/>
          <p:cNvSpPr/>
          <p:nvPr/>
        </p:nvSpPr>
        <p:spPr>
          <a:xfrm>
            <a:off x="961906" y="6291739"/>
            <a:ext cx="2651165" cy="331351"/>
          </a:xfrm>
          <a:prstGeom prst="rect">
            <a:avLst/>
          </a:prstGeom>
          <a:noFill/>
        </p:spPr>
        <p:txBody>
          <a:bodyPr wrap="none" lIns="0" tIns="0" rIns="0" bIns="0" rtlCol="0" anchor="t"/>
          <a:lstStyle/>
          <a:p>
            <a:pPr marL="0" indent="0" algn="l">
              <a:lnSpc>
                <a:spcPts val="2600"/>
              </a:lnSpc>
              <a:buNone/>
            </a:pPr>
            <a:r>
              <a:rPr lang="en-US" sz="2050" b="1" dirty="0">
                <a:solidFill>
                  <a:srgbClr val="272525"/>
                </a:solidFill>
                <a:latin typeface="Inter Bold" pitchFamily="34" charset="0"/>
                <a:ea typeface="Inter Bold" pitchFamily="34" charset="-122"/>
                <a:cs typeface="Inter Bold" pitchFamily="34" charset="-120"/>
              </a:rPr>
              <a:t>Database</a:t>
            </a:r>
            <a:endParaRPr lang="en-US" sz="2050" dirty="0"/>
          </a:p>
        </p:txBody>
      </p:sp>
      <p:sp>
        <p:nvSpPr>
          <p:cNvPr id="18" name="Text 13"/>
          <p:cNvSpPr/>
          <p:nvPr/>
        </p:nvSpPr>
        <p:spPr>
          <a:xfrm>
            <a:off x="961906" y="6750248"/>
            <a:ext cx="6027539" cy="678418"/>
          </a:xfrm>
          <a:prstGeom prst="rect">
            <a:avLst/>
          </a:prstGeom>
          <a:noFill/>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MongoDB stores historical crime data, prediction results, and user queries.</a:t>
            </a:r>
            <a:endParaRPr lang="en-US" sz="1650" dirty="0"/>
          </a:p>
        </p:txBody>
      </p:sp>
      <p:sp>
        <p:nvSpPr>
          <p:cNvPr id="19" name="Shape 14"/>
          <p:cNvSpPr/>
          <p:nvPr/>
        </p:nvSpPr>
        <p:spPr>
          <a:xfrm>
            <a:off x="7421166" y="5223748"/>
            <a:ext cx="6466999" cy="2424589"/>
          </a:xfrm>
          <a:prstGeom prst="roundRect">
            <a:avLst>
              <a:gd name="adj" fmla="val 3674"/>
            </a:avLst>
          </a:prstGeom>
          <a:solidFill>
            <a:srgbClr val="DADBF1"/>
          </a:solidFill>
          <a:ln w="7620">
            <a:solidFill>
              <a:srgbClr val="C0C1D7"/>
            </a:solidFill>
            <a:prstDash val="solid"/>
          </a:ln>
        </p:spPr>
      </p:sp>
      <p:sp>
        <p:nvSpPr>
          <p:cNvPr id="20" name="Shape 15"/>
          <p:cNvSpPr/>
          <p:nvPr/>
        </p:nvSpPr>
        <p:spPr>
          <a:xfrm>
            <a:off x="7640836" y="5443418"/>
            <a:ext cx="636270" cy="636270"/>
          </a:xfrm>
          <a:prstGeom prst="roundRect">
            <a:avLst>
              <a:gd name="adj" fmla="val 14369820"/>
            </a:avLst>
          </a:prstGeom>
          <a:solidFill>
            <a:srgbClr val="4950BC"/>
          </a:solidFill>
        </p:spPr>
      </p:sp>
      <p:pic>
        <p:nvPicPr>
          <p:cNvPr id="21" name="Image 3" descr="preencoded.png"/>
          <p:cNvPicPr>
            <a:picLocks noChangeAspect="1"/>
          </p:cNvPicPr>
          <p:nvPr/>
        </p:nvPicPr>
        <p:blipFill>
          <a:blip r:embed="rId4"/>
          <a:stretch>
            <a:fillRect/>
          </a:stretch>
        </p:blipFill>
        <p:spPr>
          <a:xfrm>
            <a:off x="7815858" y="5582603"/>
            <a:ext cx="286226" cy="357902"/>
          </a:xfrm>
          <a:prstGeom prst="rect">
            <a:avLst/>
          </a:prstGeom>
        </p:spPr>
      </p:pic>
      <p:sp>
        <p:nvSpPr>
          <p:cNvPr id="22" name="Text 16"/>
          <p:cNvSpPr/>
          <p:nvPr/>
        </p:nvSpPr>
        <p:spPr>
          <a:xfrm>
            <a:off x="7640836" y="6291739"/>
            <a:ext cx="2651165" cy="331351"/>
          </a:xfrm>
          <a:prstGeom prst="rect">
            <a:avLst/>
          </a:prstGeom>
          <a:noFill/>
        </p:spPr>
        <p:txBody>
          <a:bodyPr wrap="none" lIns="0" tIns="0" rIns="0" bIns="0" rtlCol="0" anchor="t"/>
          <a:lstStyle/>
          <a:p>
            <a:pPr marL="0" indent="0" algn="l">
              <a:lnSpc>
                <a:spcPts val="2600"/>
              </a:lnSpc>
              <a:buNone/>
            </a:pPr>
            <a:r>
              <a:rPr lang="en-US" sz="2050" b="1" dirty="0">
                <a:solidFill>
                  <a:srgbClr val="272525"/>
                </a:solidFill>
                <a:latin typeface="Inter Bold" pitchFamily="34" charset="0"/>
                <a:ea typeface="Inter Bold" pitchFamily="34" charset="-122"/>
                <a:cs typeface="Inter Bold" pitchFamily="34" charset="-120"/>
              </a:rPr>
              <a:t>ML Model</a:t>
            </a:r>
            <a:endParaRPr lang="en-US" sz="2050" dirty="0"/>
          </a:p>
        </p:txBody>
      </p:sp>
      <p:sp>
        <p:nvSpPr>
          <p:cNvPr id="23" name="Text 17"/>
          <p:cNvSpPr/>
          <p:nvPr/>
        </p:nvSpPr>
        <p:spPr>
          <a:xfrm>
            <a:off x="7640836" y="6750248"/>
            <a:ext cx="6027658" cy="678418"/>
          </a:xfrm>
          <a:prstGeom prst="rect">
            <a:avLst/>
          </a:prstGeom>
          <a:noFill/>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Python-based models analyse patterns and predict crime likelihood.</a:t>
            </a:r>
            <a:endParaRPr lang="en-US" sz="1650" dirty="0"/>
          </a:p>
        </p:txBody>
      </p:sp>
      <p:sp>
        <p:nvSpPr>
          <p:cNvPr id="31" name="Rectangles 30"/>
          <p:cNvSpPr/>
          <p:nvPr/>
        </p:nvSpPr>
        <p:spPr>
          <a:xfrm>
            <a:off x="12910185" y="7802880"/>
            <a:ext cx="1587500" cy="320040"/>
          </a:xfrm>
          <a:prstGeom prst="rect">
            <a:avLst/>
          </a:prstGeom>
          <a:solidFill>
            <a:schemeClr val="bg1"/>
          </a:solidFill>
          <a:ln>
            <a:solidFill>
              <a:schemeClr val="bg1"/>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892612"/>
            <a:ext cx="11506557" cy="708779"/>
          </a:xfrm>
          <a:prstGeom prst="rect">
            <a:avLst/>
          </a:prstGeom>
          <a:noFill/>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Frontend: User-Centric Design with React</a:t>
            </a:r>
            <a:endParaRPr lang="en-US" sz="4450" dirty="0"/>
          </a:p>
        </p:txBody>
      </p:sp>
      <p:pic>
        <p:nvPicPr>
          <p:cNvPr id="3" name="Image 0" descr="preencoded.png"/>
          <p:cNvPicPr>
            <a:picLocks noChangeAspect="1"/>
          </p:cNvPicPr>
          <p:nvPr/>
        </p:nvPicPr>
        <p:blipFill>
          <a:blip r:embed="rId1"/>
          <a:stretch>
            <a:fillRect/>
          </a:stretch>
        </p:blipFill>
        <p:spPr>
          <a:xfrm>
            <a:off x="793790" y="2196703"/>
            <a:ext cx="4885015" cy="4885015"/>
          </a:xfrm>
          <a:prstGeom prst="rect">
            <a:avLst/>
          </a:prstGeom>
        </p:spPr>
      </p:pic>
      <p:sp>
        <p:nvSpPr>
          <p:cNvPr id="4" name="Text 1"/>
          <p:cNvSpPr/>
          <p:nvPr/>
        </p:nvSpPr>
        <p:spPr>
          <a:xfrm>
            <a:off x="6239828" y="2145625"/>
            <a:ext cx="7604284"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272525"/>
                </a:solidFill>
                <a:latin typeface="Inter" pitchFamily="34" charset="0"/>
                <a:ea typeface="Inter" pitchFamily="34" charset="-122"/>
                <a:cs typeface="Inter" pitchFamily="34" charset="-120"/>
              </a:rPr>
              <a:t>Interactive Dashboards:</a:t>
            </a:r>
            <a:r>
              <a:rPr lang="en-US" sz="1750" dirty="0">
                <a:solidFill>
                  <a:srgbClr val="272525"/>
                </a:solidFill>
                <a:latin typeface="Inter" pitchFamily="34" charset="0"/>
                <a:ea typeface="Inter" pitchFamily="34" charset="-122"/>
                <a:cs typeface="Inter" pitchFamily="34" charset="-120"/>
              </a:rPr>
              <a:t> Users can explore crime trends and predictions through dynamic visualisations.</a:t>
            </a:r>
            <a:endParaRPr lang="en-US" sz="1750" dirty="0"/>
          </a:p>
        </p:txBody>
      </p:sp>
      <p:sp>
        <p:nvSpPr>
          <p:cNvPr id="5" name="Text 2"/>
          <p:cNvSpPr/>
          <p:nvPr/>
        </p:nvSpPr>
        <p:spPr>
          <a:xfrm>
            <a:off x="6239828" y="2950726"/>
            <a:ext cx="7604284"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272525"/>
                </a:solidFill>
                <a:latin typeface="Inter" pitchFamily="34" charset="0"/>
                <a:ea typeface="Inter" pitchFamily="34" charset="-122"/>
                <a:cs typeface="Inter" pitchFamily="34" charset="-120"/>
              </a:rPr>
              <a:t>Data Input Forms:</a:t>
            </a:r>
            <a:r>
              <a:rPr lang="en-US" sz="1750" dirty="0">
                <a:solidFill>
                  <a:srgbClr val="272525"/>
                </a:solidFill>
                <a:latin typeface="Inter" pitchFamily="34" charset="0"/>
                <a:ea typeface="Inter" pitchFamily="34" charset="-122"/>
                <a:cs typeface="Inter" pitchFamily="34" charset="-120"/>
              </a:rPr>
              <a:t> Seamless interfaces for submitting new data points or specific query parameters.</a:t>
            </a:r>
            <a:endParaRPr lang="en-US" sz="1750" dirty="0"/>
          </a:p>
        </p:txBody>
      </p:sp>
      <p:sp>
        <p:nvSpPr>
          <p:cNvPr id="6" name="Text 3"/>
          <p:cNvSpPr/>
          <p:nvPr/>
        </p:nvSpPr>
        <p:spPr>
          <a:xfrm>
            <a:off x="6239828" y="3755827"/>
            <a:ext cx="7604284"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272525"/>
                </a:solidFill>
                <a:latin typeface="Inter" pitchFamily="34" charset="0"/>
                <a:ea typeface="Inter" pitchFamily="34" charset="-122"/>
                <a:cs typeface="Inter" pitchFamily="34" charset="-120"/>
              </a:rPr>
              <a:t>Responsiveness:</a:t>
            </a:r>
            <a:r>
              <a:rPr lang="en-US" sz="1750" dirty="0">
                <a:solidFill>
                  <a:srgbClr val="272525"/>
                </a:solidFill>
                <a:latin typeface="Inter" pitchFamily="34" charset="0"/>
                <a:ea typeface="Inter" pitchFamily="34" charset="-122"/>
                <a:cs typeface="Inter" pitchFamily="34" charset="-120"/>
              </a:rPr>
              <a:t> Optimised for various devices, ensuring accessibility for all stakeholders.</a:t>
            </a:r>
            <a:endParaRPr lang="en-US" sz="1750" dirty="0"/>
          </a:p>
        </p:txBody>
      </p:sp>
      <p:sp>
        <p:nvSpPr>
          <p:cNvPr id="7" name="Text 4"/>
          <p:cNvSpPr/>
          <p:nvPr/>
        </p:nvSpPr>
        <p:spPr>
          <a:xfrm>
            <a:off x="6239828" y="4560927"/>
            <a:ext cx="7604284"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272525"/>
                </a:solidFill>
                <a:latin typeface="Inter" pitchFamily="34" charset="0"/>
                <a:ea typeface="Inter" pitchFamily="34" charset="-122"/>
                <a:cs typeface="Inter" pitchFamily="34" charset="-120"/>
              </a:rPr>
              <a:t>Real-time Feedback:</a:t>
            </a:r>
            <a:r>
              <a:rPr lang="en-US" sz="1750" dirty="0">
                <a:solidFill>
                  <a:srgbClr val="272525"/>
                </a:solidFill>
                <a:latin typeface="Inter" pitchFamily="34" charset="0"/>
                <a:ea typeface="Inter" pitchFamily="34" charset="-122"/>
                <a:cs typeface="Inter" pitchFamily="34" charset="-120"/>
              </a:rPr>
              <a:t> Visual queues and instant updates based on user interactions or data changes.</a:t>
            </a:r>
            <a:endParaRPr lang="en-US" sz="1750" dirty="0"/>
          </a:p>
        </p:txBody>
      </p:sp>
      <p:sp>
        <p:nvSpPr>
          <p:cNvPr id="8" name="Text 5"/>
          <p:cNvSpPr/>
          <p:nvPr/>
        </p:nvSpPr>
        <p:spPr>
          <a:xfrm>
            <a:off x="6239828" y="5490805"/>
            <a:ext cx="7604284" cy="1088708"/>
          </a:xfrm>
          <a:prstGeom prst="rect">
            <a:avLst/>
          </a:prstGeom>
          <a:noFill/>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React.js frontend provides a clean, responsive, and highly interactive experience for end-users, making complex data digestible and actionable.</a:t>
            </a:r>
            <a:endParaRPr lang="en-US" sz="1750" dirty="0"/>
          </a:p>
        </p:txBody>
      </p:sp>
      <p:sp>
        <p:nvSpPr>
          <p:cNvPr id="31" name="Rectangles 30"/>
          <p:cNvSpPr/>
          <p:nvPr/>
        </p:nvSpPr>
        <p:spPr>
          <a:xfrm>
            <a:off x="12910185" y="7802880"/>
            <a:ext cx="1587500" cy="320040"/>
          </a:xfrm>
          <a:prstGeom prst="rect">
            <a:avLst/>
          </a:prstGeom>
          <a:solidFill>
            <a:schemeClr val="bg1"/>
          </a:solidFill>
          <a:ln>
            <a:solidFill>
              <a:schemeClr val="bg1"/>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4616" y="578048"/>
            <a:ext cx="13161169" cy="1312069"/>
          </a:xfrm>
          <a:prstGeom prst="rect">
            <a:avLst/>
          </a:prstGeom>
          <a:noFill/>
        </p:spPr>
        <p:txBody>
          <a:bodyPr wrap="square" lIns="0" tIns="0" rIns="0" bIns="0" rtlCol="0" anchor="t"/>
          <a:lstStyle/>
          <a:p>
            <a:pPr marL="0" indent="0" algn="l">
              <a:lnSpc>
                <a:spcPts val="5150"/>
              </a:lnSpc>
              <a:buNone/>
            </a:pPr>
            <a:r>
              <a:rPr lang="en-US" sz="4100" b="1" dirty="0">
                <a:solidFill>
                  <a:srgbClr val="000000"/>
                </a:solidFill>
                <a:latin typeface="Inter Bold" pitchFamily="34" charset="0"/>
                <a:ea typeface="Inter Bold" pitchFamily="34" charset="-122"/>
                <a:cs typeface="Inter Bold" pitchFamily="34" charset="-120"/>
              </a:rPr>
              <a:t>Backend: Powering Operations with Node.js &amp; Express</a:t>
            </a:r>
            <a:endParaRPr lang="en-US" sz="4100" dirty="0"/>
          </a:p>
        </p:txBody>
      </p:sp>
      <p:sp>
        <p:nvSpPr>
          <p:cNvPr id="3" name="Text 1"/>
          <p:cNvSpPr/>
          <p:nvPr/>
        </p:nvSpPr>
        <p:spPr>
          <a:xfrm>
            <a:off x="734616" y="2309932"/>
            <a:ext cx="13161169" cy="335756"/>
          </a:xfrm>
          <a:prstGeom prst="rect">
            <a:avLst/>
          </a:prstGeom>
          <a:noFill/>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The Node.js and Express backend acts as the central nervous system, connecting all components of our application.</a:t>
            </a:r>
            <a:endParaRPr lang="en-US" sz="1650" dirty="0"/>
          </a:p>
        </p:txBody>
      </p:sp>
      <p:pic>
        <p:nvPicPr>
          <p:cNvPr id="4" name="Image 0" descr="preencoded.png"/>
          <p:cNvPicPr>
            <a:picLocks noChangeAspect="1"/>
          </p:cNvPicPr>
          <p:nvPr/>
        </p:nvPicPr>
        <p:blipFill>
          <a:blip r:embed="rId1"/>
          <a:stretch>
            <a:fillRect/>
          </a:stretch>
        </p:blipFill>
        <p:spPr>
          <a:xfrm>
            <a:off x="734616" y="2881789"/>
            <a:ext cx="6580584" cy="839629"/>
          </a:xfrm>
          <a:prstGeom prst="rect">
            <a:avLst/>
          </a:prstGeom>
        </p:spPr>
      </p:pic>
      <p:sp>
        <p:nvSpPr>
          <p:cNvPr id="5" name="Text 2"/>
          <p:cNvSpPr/>
          <p:nvPr/>
        </p:nvSpPr>
        <p:spPr>
          <a:xfrm>
            <a:off x="944523" y="3931325"/>
            <a:ext cx="2623899" cy="328017"/>
          </a:xfrm>
          <a:prstGeom prst="rect">
            <a:avLst/>
          </a:prstGeom>
          <a:noFill/>
        </p:spPr>
        <p:txBody>
          <a:bodyPr wrap="none" lIns="0" tIns="0" rIns="0" bIns="0" rtlCol="0" anchor="t"/>
          <a:lstStyle/>
          <a:p>
            <a:pPr marL="0" indent="0" algn="l">
              <a:lnSpc>
                <a:spcPts val="2550"/>
              </a:lnSpc>
              <a:buNone/>
            </a:pPr>
            <a:r>
              <a:rPr lang="en-US" sz="2050" b="1" dirty="0">
                <a:solidFill>
                  <a:srgbClr val="272525"/>
                </a:solidFill>
                <a:latin typeface="Inter Bold" pitchFamily="34" charset="0"/>
                <a:ea typeface="Inter Bold" pitchFamily="34" charset="-122"/>
                <a:cs typeface="Inter Bold" pitchFamily="34" charset="-120"/>
              </a:rPr>
              <a:t>API Management</a:t>
            </a:r>
            <a:endParaRPr lang="en-US" sz="2050" dirty="0"/>
          </a:p>
        </p:txBody>
      </p:sp>
      <p:sp>
        <p:nvSpPr>
          <p:cNvPr id="6" name="Text 3"/>
          <p:cNvSpPr/>
          <p:nvPr/>
        </p:nvSpPr>
        <p:spPr>
          <a:xfrm>
            <a:off x="944523" y="4385191"/>
            <a:ext cx="6160770" cy="671512"/>
          </a:xfrm>
          <a:prstGeom prst="rect">
            <a:avLst/>
          </a:prstGeom>
          <a:noFill/>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Efficiently handles all requests between the frontend, database, and machine learning model.</a:t>
            </a:r>
            <a:endParaRPr lang="en-US" sz="1650" dirty="0"/>
          </a:p>
        </p:txBody>
      </p:sp>
      <p:pic>
        <p:nvPicPr>
          <p:cNvPr id="7" name="Image 1" descr="preencoded.png"/>
          <p:cNvPicPr>
            <a:picLocks noChangeAspect="1"/>
          </p:cNvPicPr>
          <p:nvPr/>
        </p:nvPicPr>
        <p:blipFill>
          <a:blip r:embed="rId2"/>
          <a:stretch>
            <a:fillRect/>
          </a:stretch>
        </p:blipFill>
        <p:spPr>
          <a:xfrm>
            <a:off x="7315200" y="2881789"/>
            <a:ext cx="6580584" cy="839629"/>
          </a:xfrm>
          <a:prstGeom prst="rect">
            <a:avLst/>
          </a:prstGeom>
        </p:spPr>
      </p:pic>
      <p:sp>
        <p:nvSpPr>
          <p:cNvPr id="8" name="Text 4"/>
          <p:cNvSpPr/>
          <p:nvPr/>
        </p:nvSpPr>
        <p:spPr>
          <a:xfrm>
            <a:off x="7525107" y="3931325"/>
            <a:ext cx="2623899" cy="328017"/>
          </a:xfrm>
          <a:prstGeom prst="rect">
            <a:avLst/>
          </a:prstGeom>
          <a:noFill/>
        </p:spPr>
        <p:txBody>
          <a:bodyPr wrap="none" lIns="0" tIns="0" rIns="0" bIns="0" rtlCol="0" anchor="t"/>
          <a:lstStyle/>
          <a:p>
            <a:pPr marL="0" indent="0" algn="l">
              <a:lnSpc>
                <a:spcPts val="2550"/>
              </a:lnSpc>
              <a:buNone/>
            </a:pPr>
            <a:r>
              <a:rPr lang="en-US" sz="2050" b="1" dirty="0">
                <a:solidFill>
                  <a:srgbClr val="272525"/>
                </a:solidFill>
                <a:latin typeface="Inter Bold" pitchFamily="34" charset="0"/>
                <a:ea typeface="Inter Bold" pitchFamily="34" charset="-122"/>
                <a:cs typeface="Inter Bold" pitchFamily="34" charset="-120"/>
              </a:rPr>
              <a:t>Data Orchestration</a:t>
            </a:r>
            <a:endParaRPr lang="en-US" sz="2050" dirty="0"/>
          </a:p>
        </p:txBody>
      </p:sp>
      <p:sp>
        <p:nvSpPr>
          <p:cNvPr id="9" name="Text 5"/>
          <p:cNvSpPr/>
          <p:nvPr/>
        </p:nvSpPr>
        <p:spPr>
          <a:xfrm>
            <a:off x="7525107" y="4385191"/>
            <a:ext cx="6160770" cy="671512"/>
          </a:xfrm>
          <a:prstGeom prst="rect">
            <a:avLst/>
          </a:prstGeom>
          <a:noFill/>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Manages the flow of data, ensuring secure and fast communication across layers.</a:t>
            </a:r>
            <a:endParaRPr lang="en-US" sz="1650" dirty="0"/>
          </a:p>
        </p:txBody>
      </p:sp>
      <p:pic>
        <p:nvPicPr>
          <p:cNvPr id="10" name="Image 2" descr="preencoded.png"/>
          <p:cNvPicPr>
            <a:picLocks noChangeAspect="1"/>
          </p:cNvPicPr>
          <p:nvPr/>
        </p:nvPicPr>
        <p:blipFill>
          <a:blip r:embed="rId3"/>
          <a:stretch>
            <a:fillRect/>
          </a:stretch>
        </p:blipFill>
        <p:spPr>
          <a:xfrm>
            <a:off x="734616" y="5266611"/>
            <a:ext cx="6580584" cy="839629"/>
          </a:xfrm>
          <a:prstGeom prst="rect">
            <a:avLst/>
          </a:prstGeom>
        </p:spPr>
      </p:pic>
      <p:sp>
        <p:nvSpPr>
          <p:cNvPr id="11" name="Text 6"/>
          <p:cNvSpPr/>
          <p:nvPr/>
        </p:nvSpPr>
        <p:spPr>
          <a:xfrm>
            <a:off x="944523" y="6316147"/>
            <a:ext cx="3291126" cy="328017"/>
          </a:xfrm>
          <a:prstGeom prst="rect">
            <a:avLst/>
          </a:prstGeom>
          <a:noFill/>
        </p:spPr>
        <p:txBody>
          <a:bodyPr wrap="none" lIns="0" tIns="0" rIns="0" bIns="0" rtlCol="0" anchor="t"/>
          <a:lstStyle/>
          <a:p>
            <a:pPr marL="0" indent="0" algn="l">
              <a:lnSpc>
                <a:spcPts val="2550"/>
              </a:lnSpc>
              <a:buNone/>
            </a:pPr>
            <a:r>
              <a:rPr lang="en-US" sz="2050" b="1" dirty="0">
                <a:solidFill>
                  <a:srgbClr val="272525"/>
                </a:solidFill>
                <a:latin typeface="Inter Bold" pitchFamily="34" charset="0"/>
                <a:ea typeface="Inter Bold" pitchFamily="34" charset="-122"/>
                <a:cs typeface="Inter Bold" pitchFamily="34" charset="-120"/>
              </a:rPr>
              <a:t>Security &amp; Authentication</a:t>
            </a:r>
            <a:endParaRPr lang="en-US" sz="2050" dirty="0"/>
          </a:p>
        </p:txBody>
      </p:sp>
      <p:sp>
        <p:nvSpPr>
          <p:cNvPr id="12" name="Text 7"/>
          <p:cNvSpPr/>
          <p:nvPr/>
        </p:nvSpPr>
        <p:spPr>
          <a:xfrm>
            <a:off x="944523" y="6770013"/>
            <a:ext cx="6160770" cy="671512"/>
          </a:xfrm>
          <a:prstGeom prst="rect">
            <a:avLst/>
          </a:prstGeom>
          <a:noFill/>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Implements robust measures to protect sensitive data and control access.</a:t>
            </a:r>
            <a:endParaRPr lang="en-US" sz="1650" dirty="0"/>
          </a:p>
        </p:txBody>
      </p:sp>
      <p:pic>
        <p:nvPicPr>
          <p:cNvPr id="13" name="Image 3" descr="preencoded.png"/>
          <p:cNvPicPr>
            <a:picLocks noChangeAspect="1"/>
          </p:cNvPicPr>
          <p:nvPr/>
        </p:nvPicPr>
        <p:blipFill>
          <a:blip r:embed="rId4"/>
          <a:stretch>
            <a:fillRect/>
          </a:stretch>
        </p:blipFill>
        <p:spPr>
          <a:xfrm>
            <a:off x="7315200" y="5266611"/>
            <a:ext cx="6580584" cy="839629"/>
          </a:xfrm>
          <a:prstGeom prst="rect">
            <a:avLst/>
          </a:prstGeom>
        </p:spPr>
      </p:pic>
      <p:sp>
        <p:nvSpPr>
          <p:cNvPr id="14" name="Text 8"/>
          <p:cNvSpPr/>
          <p:nvPr/>
        </p:nvSpPr>
        <p:spPr>
          <a:xfrm>
            <a:off x="7525107" y="6316147"/>
            <a:ext cx="2623899" cy="328017"/>
          </a:xfrm>
          <a:prstGeom prst="rect">
            <a:avLst/>
          </a:prstGeom>
          <a:noFill/>
        </p:spPr>
        <p:txBody>
          <a:bodyPr wrap="none" lIns="0" tIns="0" rIns="0" bIns="0" rtlCol="0" anchor="t"/>
          <a:lstStyle/>
          <a:p>
            <a:pPr marL="0" indent="0" algn="l">
              <a:lnSpc>
                <a:spcPts val="2550"/>
              </a:lnSpc>
              <a:buNone/>
            </a:pPr>
            <a:r>
              <a:rPr lang="en-US" sz="2050" b="1" dirty="0">
                <a:solidFill>
                  <a:srgbClr val="272525"/>
                </a:solidFill>
                <a:latin typeface="Inter Bold" pitchFamily="34" charset="0"/>
                <a:ea typeface="Inter Bold" pitchFamily="34" charset="-122"/>
                <a:cs typeface="Inter Bold" pitchFamily="34" charset="-120"/>
              </a:rPr>
              <a:t>Scalability</a:t>
            </a:r>
            <a:endParaRPr lang="en-US" sz="2050" dirty="0"/>
          </a:p>
        </p:txBody>
      </p:sp>
      <p:sp>
        <p:nvSpPr>
          <p:cNvPr id="15" name="Text 9"/>
          <p:cNvSpPr/>
          <p:nvPr/>
        </p:nvSpPr>
        <p:spPr>
          <a:xfrm>
            <a:off x="7525107" y="6770013"/>
            <a:ext cx="6160770" cy="671512"/>
          </a:xfrm>
          <a:prstGeom prst="rect">
            <a:avLst/>
          </a:prstGeom>
          <a:noFill/>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Designed to handle increasing loads and expand functionalities with ease.</a:t>
            </a:r>
            <a:endParaRPr lang="en-US" sz="1650" dirty="0"/>
          </a:p>
        </p:txBody>
      </p:sp>
      <p:sp>
        <p:nvSpPr>
          <p:cNvPr id="31" name="Rectangles 30"/>
          <p:cNvSpPr/>
          <p:nvPr/>
        </p:nvSpPr>
        <p:spPr>
          <a:xfrm>
            <a:off x="12910185" y="7802880"/>
            <a:ext cx="1587500" cy="320040"/>
          </a:xfrm>
          <a:prstGeom prst="rect">
            <a:avLst/>
          </a:prstGeom>
          <a:solidFill>
            <a:schemeClr val="bg1"/>
          </a:solidFill>
          <a:ln>
            <a:solidFill>
              <a:schemeClr val="bg1"/>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15685" y="592098"/>
            <a:ext cx="11998762" cy="639008"/>
          </a:xfrm>
          <a:prstGeom prst="rect">
            <a:avLst/>
          </a:prstGeom>
          <a:noFill/>
        </p:spPr>
        <p:txBody>
          <a:bodyPr wrap="none" lIns="0" tIns="0" rIns="0" bIns="0" rtlCol="0" anchor="t"/>
          <a:lstStyle/>
          <a:p>
            <a:pPr marL="0" indent="0" algn="l">
              <a:lnSpc>
                <a:spcPts val="5000"/>
              </a:lnSpc>
              <a:buNone/>
            </a:pPr>
            <a:r>
              <a:rPr lang="en-US" sz="4000" b="1" dirty="0">
                <a:solidFill>
                  <a:srgbClr val="000000"/>
                </a:solidFill>
                <a:latin typeface="Inter Bold" pitchFamily="34" charset="0"/>
                <a:ea typeface="Inter Bold" pitchFamily="34" charset="-122"/>
                <a:cs typeface="Inter Bold" pitchFamily="34" charset="-120"/>
              </a:rPr>
              <a:t>Data Foundation: MongoDB for Scalable Storage</a:t>
            </a:r>
            <a:endParaRPr lang="en-US" sz="4000" dirty="0"/>
          </a:p>
        </p:txBody>
      </p:sp>
      <p:sp>
        <p:nvSpPr>
          <p:cNvPr id="3" name="Text 1"/>
          <p:cNvSpPr/>
          <p:nvPr/>
        </p:nvSpPr>
        <p:spPr>
          <a:xfrm>
            <a:off x="715685" y="1639967"/>
            <a:ext cx="13199031" cy="327065"/>
          </a:xfrm>
          <a:prstGeom prst="rect">
            <a:avLst/>
          </a:prstGeom>
          <a:noFill/>
        </p:spPr>
        <p:txBody>
          <a:bodyPr wrap="non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MongoDB provides a flexible and powerful NoSQL database solution, perfectly suited for our diverse data needs.</a:t>
            </a:r>
            <a:endParaRPr lang="en-US" sz="1600" dirty="0"/>
          </a:p>
        </p:txBody>
      </p:sp>
      <p:sp>
        <p:nvSpPr>
          <p:cNvPr id="4" name="Text 2"/>
          <p:cNvSpPr/>
          <p:nvPr/>
        </p:nvSpPr>
        <p:spPr>
          <a:xfrm>
            <a:off x="715685" y="2381012"/>
            <a:ext cx="7719774" cy="654129"/>
          </a:xfrm>
          <a:prstGeom prst="rect">
            <a:avLst/>
          </a:prstGeom>
          <a:noFill/>
        </p:spPr>
        <p:txBody>
          <a:bodyPr wrap="square" lIns="0" tIns="0" rIns="0" bIns="0" rtlCol="0" anchor="t"/>
          <a:lstStyle/>
          <a:p>
            <a:pPr marL="0" indent="0" algn="l">
              <a:lnSpc>
                <a:spcPts val="2550"/>
              </a:lnSpc>
              <a:buSzPct val="100000"/>
              <a:buNone/>
            </a:pPr>
            <a:r>
              <a:rPr lang="en-US" sz="1600" b="1" dirty="0">
                <a:solidFill>
                  <a:srgbClr val="272525"/>
                </a:solidFill>
                <a:latin typeface="Inter" pitchFamily="34" charset="0"/>
                <a:ea typeface="Inter" pitchFamily="34" charset="-122"/>
                <a:cs typeface="Inter" pitchFamily="34" charset="-120"/>
              </a:rPr>
              <a:t>Historical Crime Data:</a:t>
            </a:r>
            <a:r>
              <a:rPr lang="en-US" sz="1600" dirty="0">
                <a:solidFill>
                  <a:srgbClr val="272525"/>
                </a:solidFill>
                <a:latin typeface="Inter" pitchFamily="34" charset="0"/>
                <a:ea typeface="Inter" pitchFamily="34" charset="-122"/>
                <a:cs typeface="Inter" pitchFamily="34" charset="-120"/>
              </a:rPr>
              <a:t> Stores vast datasets including incident types, locations, timestamps, and contextual information.</a:t>
            </a:r>
            <a:endParaRPr lang="en-US" sz="1600" dirty="0"/>
          </a:p>
        </p:txBody>
      </p:sp>
      <p:sp>
        <p:nvSpPr>
          <p:cNvPr id="5" name="Text 3"/>
          <p:cNvSpPr/>
          <p:nvPr/>
        </p:nvSpPr>
        <p:spPr>
          <a:xfrm>
            <a:off x="715685" y="3106698"/>
            <a:ext cx="7719774" cy="654129"/>
          </a:xfrm>
          <a:prstGeom prst="rect">
            <a:avLst/>
          </a:prstGeom>
          <a:noFill/>
        </p:spPr>
        <p:txBody>
          <a:bodyPr wrap="square" lIns="0" tIns="0" rIns="0" bIns="0" rtlCol="0" anchor="t"/>
          <a:lstStyle/>
          <a:p>
            <a:pPr marL="0" indent="0" algn="l">
              <a:lnSpc>
                <a:spcPts val="2550"/>
              </a:lnSpc>
              <a:buSzPct val="100000"/>
              <a:buNone/>
            </a:pPr>
            <a:r>
              <a:rPr lang="en-US" sz="1600" b="1" dirty="0">
                <a:solidFill>
                  <a:srgbClr val="272525"/>
                </a:solidFill>
                <a:latin typeface="Inter" pitchFamily="34" charset="0"/>
                <a:ea typeface="Inter" pitchFamily="34" charset="-122"/>
                <a:cs typeface="Inter" pitchFamily="34" charset="-120"/>
              </a:rPr>
              <a:t>Prediction Results:</a:t>
            </a:r>
            <a:r>
              <a:rPr lang="en-US" sz="1600" dirty="0">
                <a:solidFill>
                  <a:srgbClr val="272525"/>
                </a:solidFill>
                <a:latin typeface="Inter" pitchFamily="34" charset="0"/>
                <a:ea typeface="Inter" pitchFamily="34" charset="-122"/>
                <a:cs typeface="Inter" pitchFamily="34" charset="-120"/>
              </a:rPr>
              <a:t> Archives all generated predictions for analysis, auditing, and performance tracking.</a:t>
            </a:r>
            <a:endParaRPr lang="en-US" sz="1600" dirty="0"/>
          </a:p>
        </p:txBody>
      </p:sp>
      <p:sp>
        <p:nvSpPr>
          <p:cNvPr id="6" name="Text 4"/>
          <p:cNvSpPr/>
          <p:nvPr/>
        </p:nvSpPr>
        <p:spPr>
          <a:xfrm>
            <a:off x="715685" y="3832384"/>
            <a:ext cx="7719774" cy="654129"/>
          </a:xfrm>
          <a:prstGeom prst="rect">
            <a:avLst/>
          </a:prstGeom>
          <a:noFill/>
        </p:spPr>
        <p:txBody>
          <a:bodyPr wrap="square" lIns="0" tIns="0" rIns="0" bIns="0" rtlCol="0" anchor="t"/>
          <a:lstStyle/>
          <a:p>
            <a:pPr marL="0" indent="0" algn="l">
              <a:lnSpc>
                <a:spcPts val="2550"/>
              </a:lnSpc>
              <a:buSzPct val="100000"/>
              <a:buNone/>
            </a:pPr>
            <a:r>
              <a:rPr lang="en-US" sz="1600" b="1" dirty="0">
                <a:solidFill>
                  <a:srgbClr val="272525"/>
                </a:solidFill>
                <a:latin typeface="Inter" pitchFamily="34" charset="0"/>
                <a:ea typeface="Inter" pitchFamily="34" charset="-122"/>
                <a:cs typeface="Inter" pitchFamily="34" charset="-120"/>
              </a:rPr>
              <a:t>User Queries:</a:t>
            </a:r>
            <a:r>
              <a:rPr lang="en-US" sz="1600" dirty="0">
                <a:solidFill>
                  <a:srgbClr val="272525"/>
                </a:solidFill>
                <a:latin typeface="Inter" pitchFamily="34" charset="0"/>
                <a:ea typeface="Inter" pitchFamily="34" charset="-122"/>
                <a:cs typeface="Inter" pitchFamily="34" charset="-120"/>
              </a:rPr>
              <a:t> Logs user interactions and specific data requests to improve future experiences.</a:t>
            </a:r>
            <a:endParaRPr lang="en-US" sz="1600" dirty="0"/>
          </a:p>
        </p:txBody>
      </p:sp>
      <p:sp>
        <p:nvSpPr>
          <p:cNvPr id="7" name="Text 5"/>
          <p:cNvSpPr/>
          <p:nvPr/>
        </p:nvSpPr>
        <p:spPr>
          <a:xfrm>
            <a:off x="715685" y="4558070"/>
            <a:ext cx="7719774" cy="654129"/>
          </a:xfrm>
          <a:prstGeom prst="rect">
            <a:avLst/>
          </a:prstGeom>
          <a:noFill/>
        </p:spPr>
        <p:txBody>
          <a:bodyPr wrap="square" lIns="0" tIns="0" rIns="0" bIns="0" rtlCol="0" anchor="t"/>
          <a:lstStyle/>
          <a:p>
            <a:pPr marL="0" indent="0" algn="l">
              <a:lnSpc>
                <a:spcPts val="2550"/>
              </a:lnSpc>
              <a:buSzPct val="100000"/>
              <a:buNone/>
            </a:pPr>
            <a:r>
              <a:rPr lang="en-US" sz="1600" b="1" dirty="0">
                <a:solidFill>
                  <a:srgbClr val="272525"/>
                </a:solidFill>
                <a:latin typeface="Inter" pitchFamily="34" charset="0"/>
                <a:ea typeface="Inter" pitchFamily="34" charset="-122"/>
                <a:cs typeface="Inter" pitchFamily="34" charset="-120"/>
              </a:rPr>
              <a:t>Flexibility:</a:t>
            </a:r>
            <a:r>
              <a:rPr lang="en-US" sz="1600" dirty="0">
                <a:solidFill>
                  <a:srgbClr val="272525"/>
                </a:solidFill>
                <a:latin typeface="Inter" pitchFamily="34" charset="0"/>
                <a:ea typeface="Inter" pitchFamily="34" charset="-122"/>
                <a:cs typeface="Inter" pitchFamily="34" charset="-120"/>
              </a:rPr>
              <a:t> Its schema-less nature allows for easy adaptation to evolving data structures and future requirements.</a:t>
            </a:r>
            <a:endParaRPr lang="en-US" sz="1600" dirty="0"/>
          </a:p>
        </p:txBody>
      </p:sp>
      <p:pic>
        <p:nvPicPr>
          <p:cNvPr id="8" name="Image 0" descr="preencoded.png"/>
          <p:cNvPicPr>
            <a:picLocks noChangeAspect="1"/>
          </p:cNvPicPr>
          <p:nvPr/>
        </p:nvPicPr>
        <p:blipFill>
          <a:blip r:embed="rId1"/>
          <a:stretch>
            <a:fillRect/>
          </a:stretch>
        </p:blipFill>
        <p:spPr>
          <a:xfrm>
            <a:off x="8941951" y="2427089"/>
            <a:ext cx="4980265" cy="4980265"/>
          </a:xfrm>
          <a:prstGeom prst="rect">
            <a:avLst/>
          </a:prstGeom>
        </p:spPr>
      </p:pic>
      <p:sp>
        <p:nvSpPr>
          <p:cNvPr id="31" name="Rectangles 30"/>
          <p:cNvSpPr/>
          <p:nvPr/>
        </p:nvSpPr>
        <p:spPr>
          <a:xfrm>
            <a:off x="12910185" y="7802880"/>
            <a:ext cx="1587500" cy="320040"/>
          </a:xfrm>
          <a:prstGeom prst="rect">
            <a:avLst/>
          </a:prstGeom>
          <a:solidFill>
            <a:schemeClr val="bg1"/>
          </a:solidFill>
          <a:ln>
            <a:solidFill>
              <a:schemeClr val="bg1"/>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730448"/>
            <a:ext cx="10976372" cy="708779"/>
          </a:xfrm>
          <a:prstGeom prst="rect">
            <a:avLst/>
          </a:prstGeom>
          <a:noFill/>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Intelligence Core: Python's ML Prowess</a:t>
            </a:r>
            <a:endParaRPr lang="en-US" sz="4450" dirty="0"/>
          </a:p>
        </p:txBody>
      </p:sp>
      <p:sp>
        <p:nvSpPr>
          <p:cNvPr id="3" name="Text 1"/>
          <p:cNvSpPr/>
          <p:nvPr/>
        </p:nvSpPr>
        <p:spPr>
          <a:xfrm>
            <a:off x="793790" y="1892856"/>
            <a:ext cx="13042821" cy="362903"/>
          </a:xfrm>
          <a:prstGeom prst="rect">
            <a:avLst/>
          </a:prstGeom>
          <a:noFill/>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predictive capabilities are powered by a sophisticated machine learning model developed in Python.</a:t>
            </a:r>
            <a:endParaRPr lang="en-US" sz="1750" dirty="0"/>
          </a:p>
        </p:txBody>
      </p:sp>
      <p:sp>
        <p:nvSpPr>
          <p:cNvPr id="4" name="Shape 2"/>
          <p:cNvSpPr/>
          <p:nvPr/>
        </p:nvSpPr>
        <p:spPr>
          <a:xfrm>
            <a:off x="793790" y="2851071"/>
            <a:ext cx="6407944" cy="2040493"/>
          </a:xfrm>
          <a:prstGeom prst="roundRect">
            <a:avLst>
              <a:gd name="adj" fmla="val 7170"/>
            </a:avLst>
          </a:prstGeom>
          <a:solidFill>
            <a:srgbClr val="FFFFFF"/>
          </a:solidFill>
        </p:spPr>
      </p:sp>
      <p:sp>
        <p:nvSpPr>
          <p:cNvPr id="5" name="Shape 3"/>
          <p:cNvSpPr/>
          <p:nvPr/>
        </p:nvSpPr>
        <p:spPr>
          <a:xfrm>
            <a:off x="793790" y="2820591"/>
            <a:ext cx="6407944" cy="121920"/>
          </a:xfrm>
          <a:prstGeom prst="roundRect">
            <a:avLst>
              <a:gd name="adj" fmla="val 78139"/>
            </a:avLst>
          </a:prstGeom>
          <a:solidFill>
            <a:srgbClr val="4950BC"/>
          </a:solidFill>
        </p:spPr>
      </p:sp>
      <p:sp>
        <p:nvSpPr>
          <p:cNvPr id="6" name="Shape 4"/>
          <p:cNvSpPr/>
          <p:nvPr/>
        </p:nvSpPr>
        <p:spPr>
          <a:xfrm>
            <a:off x="3657540" y="2510909"/>
            <a:ext cx="680442" cy="680442"/>
          </a:xfrm>
          <a:prstGeom prst="roundRect">
            <a:avLst>
              <a:gd name="adj" fmla="val 134383"/>
            </a:avLst>
          </a:prstGeom>
          <a:solidFill>
            <a:srgbClr val="4950BC"/>
          </a:solidFill>
        </p:spPr>
      </p:sp>
      <p:pic>
        <p:nvPicPr>
          <p:cNvPr id="7" name="Image 0" descr="preencoded.png"/>
          <p:cNvPicPr>
            <a:picLocks noChangeAspect="1"/>
          </p:cNvPicPr>
          <p:nvPr/>
        </p:nvPicPr>
        <p:blipFill>
          <a:blip r:embed="rId1"/>
          <a:stretch>
            <a:fillRect/>
          </a:stretch>
        </p:blipFill>
        <p:spPr>
          <a:xfrm>
            <a:off x="3861614" y="2681049"/>
            <a:ext cx="272177" cy="340162"/>
          </a:xfrm>
          <a:prstGeom prst="rect">
            <a:avLst/>
          </a:prstGeom>
        </p:spPr>
      </p:pic>
      <p:sp>
        <p:nvSpPr>
          <p:cNvPr id="8" name="Text 5"/>
          <p:cNvSpPr/>
          <p:nvPr/>
        </p:nvSpPr>
        <p:spPr>
          <a:xfrm>
            <a:off x="1051084" y="3418046"/>
            <a:ext cx="2845475" cy="354330"/>
          </a:xfrm>
          <a:prstGeom prst="rect">
            <a:avLst/>
          </a:prstGeom>
          <a:noFill/>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Data Pre-processing</a:t>
            </a:r>
            <a:endParaRPr lang="en-US" sz="2200" dirty="0"/>
          </a:p>
        </p:txBody>
      </p:sp>
      <p:sp>
        <p:nvSpPr>
          <p:cNvPr id="9" name="Text 6"/>
          <p:cNvSpPr/>
          <p:nvPr/>
        </p:nvSpPr>
        <p:spPr>
          <a:xfrm>
            <a:off x="1051084" y="3908465"/>
            <a:ext cx="5893356" cy="725805"/>
          </a:xfrm>
          <a:prstGeom prst="rect">
            <a:avLst/>
          </a:prstGeom>
          <a:noFill/>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Cleaning, transforming, and normalising raw crime data for optimal model input.</a:t>
            </a:r>
            <a:endParaRPr lang="en-US" sz="1750" dirty="0"/>
          </a:p>
        </p:txBody>
      </p:sp>
      <p:sp>
        <p:nvSpPr>
          <p:cNvPr id="10" name="Shape 7"/>
          <p:cNvSpPr/>
          <p:nvPr/>
        </p:nvSpPr>
        <p:spPr>
          <a:xfrm>
            <a:off x="7428548" y="2851071"/>
            <a:ext cx="6408063" cy="2040493"/>
          </a:xfrm>
          <a:prstGeom prst="roundRect">
            <a:avLst>
              <a:gd name="adj" fmla="val 7170"/>
            </a:avLst>
          </a:prstGeom>
          <a:solidFill>
            <a:srgbClr val="FFFFFF"/>
          </a:solidFill>
        </p:spPr>
      </p:sp>
      <p:sp>
        <p:nvSpPr>
          <p:cNvPr id="11" name="Shape 8"/>
          <p:cNvSpPr/>
          <p:nvPr/>
        </p:nvSpPr>
        <p:spPr>
          <a:xfrm>
            <a:off x="7428548" y="2820591"/>
            <a:ext cx="6408063" cy="121920"/>
          </a:xfrm>
          <a:prstGeom prst="roundRect">
            <a:avLst>
              <a:gd name="adj" fmla="val 78139"/>
            </a:avLst>
          </a:prstGeom>
          <a:solidFill>
            <a:srgbClr val="4950BC"/>
          </a:solidFill>
        </p:spPr>
      </p:sp>
      <p:sp>
        <p:nvSpPr>
          <p:cNvPr id="12" name="Shape 9"/>
          <p:cNvSpPr/>
          <p:nvPr/>
        </p:nvSpPr>
        <p:spPr>
          <a:xfrm>
            <a:off x="10292298" y="2510909"/>
            <a:ext cx="680442" cy="680442"/>
          </a:xfrm>
          <a:prstGeom prst="roundRect">
            <a:avLst>
              <a:gd name="adj" fmla="val 134383"/>
            </a:avLst>
          </a:prstGeom>
          <a:solidFill>
            <a:srgbClr val="4950BC"/>
          </a:solidFill>
        </p:spPr>
      </p:sp>
      <p:pic>
        <p:nvPicPr>
          <p:cNvPr id="13" name="Image 1" descr="preencoded.png"/>
          <p:cNvPicPr>
            <a:picLocks noChangeAspect="1"/>
          </p:cNvPicPr>
          <p:nvPr/>
        </p:nvPicPr>
        <p:blipFill>
          <a:blip r:embed="rId2"/>
          <a:stretch>
            <a:fillRect/>
          </a:stretch>
        </p:blipFill>
        <p:spPr>
          <a:xfrm>
            <a:off x="10496371" y="2681049"/>
            <a:ext cx="272177" cy="340162"/>
          </a:xfrm>
          <a:prstGeom prst="rect">
            <a:avLst/>
          </a:prstGeom>
        </p:spPr>
      </p:pic>
      <p:sp>
        <p:nvSpPr>
          <p:cNvPr id="14" name="Text 10"/>
          <p:cNvSpPr/>
          <p:nvPr/>
        </p:nvSpPr>
        <p:spPr>
          <a:xfrm>
            <a:off x="7685842" y="3418046"/>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Model Training</a:t>
            </a:r>
            <a:endParaRPr lang="en-US" sz="2200" dirty="0"/>
          </a:p>
        </p:txBody>
      </p:sp>
      <p:sp>
        <p:nvSpPr>
          <p:cNvPr id="15" name="Text 11"/>
          <p:cNvSpPr/>
          <p:nvPr/>
        </p:nvSpPr>
        <p:spPr>
          <a:xfrm>
            <a:off x="7685842" y="3908465"/>
            <a:ext cx="5893475" cy="725805"/>
          </a:xfrm>
          <a:prstGeom prst="rect">
            <a:avLst/>
          </a:prstGeom>
          <a:noFill/>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Utilising algorithms like time-series forecasting or classification based on historical patterns.</a:t>
            </a:r>
            <a:endParaRPr lang="en-US" sz="1750" dirty="0"/>
          </a:p>
        </p:txBody>
      </p:sp>
      <p:sp>
        <p:nvSpPr>
          <p:cNvPr id="16" name="Shape 12"/>
          <p:cNvSpPr/>
          <p:nvPr/>
        </p:nvSpPr>
        <p:spPr>
          <a:xfrm>
            <a:off x="793790" y="5458539"/>
            <a:ext cx="6407944" cy="2040493"/>
          </a:xfrm>
          <a:prstGeom prst="roundRect">
            <a:avLst>
              <a:gd name="adj" fmla="val 7170"/>
            </a:avLst>
          </a:prstGeom>
          <a:solidFill>
            <a:srgbClr val="FFFFFF"/>
          </a:solidFill>
        </p:spPr>
      </p:sp>
      <p:sp>
        <p:nvSpPr>
          <p:cNvPr id="17" name="Shape 13"/>
          <p:cNvSpPr/>
          <p:nvPr/>
        </p:nvSpPr>
        <p:spPr>
          <a:xfrm>
            <a:off x="793790" y="5428059"/>
            <a:ext cx="6407944" cy="121920"/>
          </a:xfrm>
          <a:prstGeom prst="roundRect">
            <a:avLst>
              <a:gd name="adj" fmla="val 78139"/>
            </a:avLst>
          </a:prstGeom>
          <a:solidFill>
            <a:srgbClr val="4950BC"/>
          </a:solidFill>
        </p:spPr>
      </p:sp>
      <p:sp>
        <p:nvSpPr>
          <p:cNvPr id="18" name="Shape 14"/>
          <p:cNvSpPr/>
          <p:nvPr/>
        </p:nvSpPr>
        <p:spPr>
          <a:xfrm>
            <a:off x="3657540" y="5118378"/>
            <a:ext cx="680442" cy="680442"/>
          </a:xfrm>
          <a:prstGeom prst="roundRect">
            <a:avLst>
              <a:gd name="adj" fmla="val 134383"/>
            </a:avLst>
          </a:prstGeom>
          <a:solidFill>
            <a:srgbClr val="4950BC"/>
          </a:solidFill>
        </p:spPr>
      </p:sp>
      <p:pic>
        <p:nvPicPr>
          <p:cNvPr id="19" name="Image 2" descr="preencoded.png"/>
          <p:cNvPicPr>
            <a:picLocks noChangeAspect="1"/>
          </p:cNvPicPr>
          <p:nvPr/>
        </p:nvPicPr>
        <p:blipFill>
          <a:blip r:embed="rId3"/>
          <a:stretch>
            <a:fillRect/>
          </a:stretch>
        </p:blipFill>
        <p:spPr>
          <a:xfrm>
            <a:off x="3861614" y="5288518"/>
            <a:ext cx="272177" cy="340162"/>
          </a:xfrm>
          <a:prstGeom prst="rect">
            <a:avLst/>
          </a:prstGeom>
        </p:spPr>
      </p:pic>
      <p:sp>
        <p:nvSpPr>
          <p:cNvPr id="20" name="Text 15"/>
          <p:cNvSpPr/>
          <p:nvPr/>
        </p:nvSpPr>
        <p:spPr>
          <a:xfrm>
            <a:off x="1051084" y="6025515"/>
            <a:ext cx="3798570" cy="354330"/>
          </a:xfrm>
          <a:prstGeom prst="rect">
            <a:avLst/>
          </a:prstGeom>
          <a:noFill/>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Crime Likelihood Prediction</a:t>
            </a:r>
            <a:endParaRPr lang="en-US" sz="2200" dirty="0"/>
          </a:p>
        </p:txBody>
      </p:sp>
      <p:sp>
        <p:nvSpPr>
          <p:cNvPr id="21" name="Text 16"/>
          <p:cNvSpPr/>
          <p:nvPr/>
        </p:nvSpPr>
        <p:spPr>
          <a:xfrm>
            <a:off x="1051084" y="6515933"/>
            <a:ext cx="5893356" cy="725805"/>
          </a:xfrm>
          <a:prstGeom prst="rect">
            <a:avLst/>
          </a:prstGeom>
          <a:noFill/>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Generating probabilistic forecasts of crime events in specific areas and times.</a:t>
            </a:r>
            <a:endParaRPr lang="en-US" sz="1750" dirty="0"/>
          </a:p>
        </p:txBody>
      </p:sp>
      <p:sp>
        <p:nvSpPr>
          <p:cNvPr id="22" name="Shape 17"/>
          <p:cNvSpPr/>
          <p:nvPr/>
        </p:nvSpPr>
        <p:spPr>
          <a:xfrm>
            <a:off x="7428548" y="5458539"/>
            <a:ext cx="6408063" cy="2040493"/>
          </a:xfrm>
          <a:prstGeom prst="roundRect">
            <a:avLst>
              <a:gd name="adj" fmla="val 7170"/>
            </a:avLst>
          </a:prstGeom>
          <a:solidFill>
            <a:srgbClr val="FFFFFF"/>
          </a:solidFill>
        </p:spPr>
      </p:sp>
      <p:sp>
        <p:nvSpPr>
          <p:cNvPr id="23" name="Shape 18"/>
          <p:cNvSpPr/>
          <p:nvPr/>
        </p:nvSpPr>
        <p:spPr>
          <a:xfrm>
            <a:off x="7428548" y="5428059"/>
            <a:ext cx="6408063" cy="121920"/>
          </a:xfrm>
          <a:prstGeom prst="roundRect">
            <a:avLst>
              <a:gd name="adj" fmla="val 78139"/>
            </a:avLst>
          </a:prstGeom>
          <a:solidFill>
            <a:srgbClr val="4950BC"/>
          </a:solidFill>
        </p:spPr>
      </p:sp>
      <p:sp>
        <p:nvSpPr>
          <p:cNvPr id="24" name="Shape 19"/>
          <p:cNvSpPr/>
          <p:nvPr/>
        </p:nvSpPr>
        <p:spPr>
          <a:xfrm>
            <a:off x="10292298" y="5118378"/>
            <a:ext cx="680442" cy="680442"/>
          </a:xfrm>
          <a:prstGeom prst="roundRect">
            <a:avLst>
              <a:gd name="adj" fmla="val 134383"/>
            </a:avLst>
          </a:prstGeom>
          <a:solidFill>
            <a:srgbClr val="4950BC"/>
          </a:solidFill>
        </p:spPr>
      </p:sp>
      <p:pic>
        <p:nvPicPr>
          <p:cNvPr id="25" name="Image 3" descr="preencoded.png"/>
          <p:cNvPicPr>
            <a:picLocks noChangeAspect="1"/>
          </p:cNvPicPr>
          <p:nvPr/>
        </p:nvPicPr>
        <p:blipFill>
          <a:blip r:embed="rId4"/>
          <a:stretch>
            <a:fillRect/>
          </a:stretch>
        </p:blipFill>
        <p:spPr>
          <a:xfrm>
            <a:off x="10496371" y="5288518"/>
            <a:ext cx="272177" cy="340162"/>
          </a:xfrm>
          <a:prstGeom prst="rect">
            <a:avLst/>
          </a:prstGeom>
        </p:spPr>
      </p:pic>
      <p:sp>
        <p:nvSpPr>
          <p:cNvPr id="26" name="Text 20"/>
          <p:cNvSpPr/>
          <p:nvPr/>
        </p:nvSpPr>
        <p:spPr>
          <a:xfrm>
            <a:off x="7685842" y="6025515"/>
            <a:ext cx="3504367" cy="354330"/>
          </a:xfrm>
          <a:prstGeom prst="rect">
            <a:avLst/>
          </a:prstGeom>
          <a:noFill/>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Continuous Improvement</a:t>
            </a:r>
            <a:endParaRPr lang="en-US" sz="2200" dirty="0"/>
          </a:p>
        </p:txBody>
      </p:sp>
      <p:sp>
        <p:nvSpPr>
          <p:cNvPr id="27" name="Text 21"/>
          <p:cNvSpPr/>
          <p:nvPr/>
        </p:nvSpPr>
        <p:spPr>
          <a:xfrm>
            <a:off x="7685842" y="6515933"/>
            <a:ext cx="5893475" cy="725805"/>
          </a:xfrm>
          <a:prstGeom prst="rect">
            <a:avLst/>
          </a:prstGeom>
          <a:noFill/>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Regular model retraining and fine-tuning with new data to enhance accuracy.</a:t>
            </a:r>
            <a:endParaRPr lang="en-US" sz="1750" dirty="0"/>
          </a:p>
        </p:txBody>
      </p:sp>
      <p:sp>
        <p:nvSpPr>
          <p:cNvPr id="31" name="Rectangles 30"/>
          <p:cNvSpPr/>
          <p:nvPr/>
        </p:nvSpPr>
        <p:spPr>
          <a:xfrm>
            <a:off x="12910185" y="7802880"/>
            <a:ext cx="1587500" cy="320040"/>
          </a:xfrm>
          <a:prstGeom prst="rect">
            <a:avLst/>
          </a:prstGeom>
          <a:solidFill>
            <a:schemeClr val="bg1"/>
          </a:solidFill>
          <a:ln>
            <a:solidFill>
              <a:schemeClr val="bg1"/>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227177"/>
            <a:ext cx="9365694" cy="708779"/>
          </a:xfrm>
          <a:prstGeom prst="rect">
            <a:avLst/>
          </a:prstGeom>
          <a:noFill/>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Team Synergy: Driving Innovation</a:t>
            </a:r>
            <a:endParaRPr lang="en-US" sz="4450" dirty="0"/>
          </a:p>
        </p:txBody>
      </p:sp>
      <p:sp>
        <p:nvSpPr>
          <p:cNvPr id="3" name="Text 1"/>
          <p:cNvSpPr/>
          <p:nvPr/>
        </p:nvSpPr>
        <p:spPr>
          <a:xfrm>
            <a:off x="793790" y="2389584"/>
            <a:ext cx="13042821" cy="362903"/>
          </a:xfrm>
          <a:prstGeom prst="rect">
            <a:avLst/>
          </a:prstGeom>
          <a:noFill/>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four-member team brings diverse expertise, ensuring a robust and comprehensive development process.</a:t>
            </a:r>
            <a:endParaRPr lang="en-US" sz="1750" dirty="0"/>
          </a:p>
        </p:txBody>
      </p:sp>
      <p:pic>
        <p:nvPicPr>
          <p:cNvPr id="4" name="Image 0" descr="preencoded.png"/>
          <p:cNvPicPr>
            <a:picLocks noChangeAspect="1"/>
          </p:cNvPicPr>
          <p:nvPr/>
        </p:nvPicPr>
        <p:blipFill>
          <a:blip r:embed="rId1"/>
          <a:stretch>
            <a:fillRect/>
          </a:stretch>
        </p:blipFill>
        <p:spPr>
          <a:xfrm>
            <a:off x="801410" y="3153608"/>
            <a:ext cx="4221599" cy="2721888"/>
          </a:xfrm>
          <a:prstGeom prst="rect">
            <a:avLst/>
          </a:prstGeom>
        </p:spPr>
      </p:pic>
      <p:pic>
        <p:nvPicPr>
          <p:cNvPr id="5" name="Image 1" descr="preencoded.png"/>
          <p:cNvPicPr>
            <a:picLocks noChangeAspect="1"/>
          </p:cNvPicPr>
          <p:nvPr/>
        </p:nvPicPr>
        <p:blipFill>
          <a:blip r:embed="rId2"/>
          <a:stretch>
            <a:fillRect/>
          </a:stretch>
        </p:blipFill>
        <p:spPr>
          <a:xfrm>
            <a:off x="5204460" y="3153608"/>
            <a:ext cx="4221599" cy="2721888"/>
          </a:xfrm>
          <a:prstGeom prst="rect">
            <a:avLst/>
          </a:prstGeom>
        </p:spPr>
      </p:pic>
      <p:pic>
        <p:nvPicPr>
          <p:cNvPr id="6" name="Image 2" descr="preencoded.png"/>
          <p:cNvPicPr>
            <a:picLocks noChangeAspect="1"/>
          </p:cNvPicPr>
          <p:nvPr/>
        </p:nvPicPr>
        <p:blipFill>
          <a:blip r:embed="rId3"/>
          <a:stretch>
            <a:fillRect/>
          </a:stretch>
        </p:blipFill>
        <p:spPr>
          <a:xfrm>
            <a:off x="9607510" y="3153608"/>
            <a:ext cx="4221599" cy="2721888"/>
          </a:xfrm>
          <a:prstGeom prst="rect">
            <a:avLst/>
          </a:prstGeom>
        </p:spPr>
      </p:pic>
      <p:sp>
        <p:nvSpPr>
          <p:cNvPr id="7" name="Text 2"/>
          <p:cNvSpPr/>
          <p:nvPr/>
        </p:nvSpPr>
        <p:spPr>
          <a:xfrm>
            <a:off x="793790" y="6276618"/>
            <a:ext cx="13042821" cy="725805"/>
          </a:xfrm>
          <a:prstGeom prst="rect">
            <a:avLst/>
          </a:prstGeom>
          <a:noFill/>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Each member contributes vital skills across frontend development, backend logic, database management, and machine learning, fostering a truly integrated and efficient workflow.</a:t>
            </a:r>
            <a:endParaRPr lang="en-US" sz="1750" dirty="0"/>
          </a:p>
        </p:txBody>
      </p:sp>
      <p:sp>
        <p:nvSpPr>
          <p:cNvPr id="31" name="Rectangles 30"/>
          <p:cNvSpPr/>
          <p:nvPr/>
        </p:nvSpPr>
        <p:spPr>
          <a:xfrm>
            <a:off x="12910185" y="7802880"/>
            <a:ext cx="1587500" cy="320040"/>
          </a:xfrm>
          <a:prstGeom prst="rect">
            <a:avLst/>
          </a:prstGeom>
          <a:solidFill>
            <a:schemeClr val="bg1"/>
          </a:solidFill>
          <a:ln>
            <a:solidFill>
              <a:schemeClr val="bg1"/>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4609</Words>
  <Application>WPS Presentation</Application>
  <PresentationFormat>On-screen Show (16:9)</PresentationFormat>
  <Paragraphs>162</Paragraphs>
  <Slides>10</Slides>
  <Notes>10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10</vt:i4>
      </vt:variant>
    </vt:vector>
  </HeadingPairs>
  <TitlesOfParts>
    <vt:vector size="28" baseType="lpstr">
      <vt:lpstr>Arial</vt:lpstr>
      <vt:lpstr>SimSun</vt:lpstr>
      <vt:lpstr>Wingdings</vt:lpstr>
      <vt:lpstr>Inter Bold</vt:lpstr>
      <vt:lpstr>Segoe Print</vt:lpstr>
      <vt:lpstr>Inter Bold</vt:lpstr>
      <vt:lpstr>Inter Bold</vt:lpstr>
      <vt:lpstr>Inter</vt:lpstr>
      <vt:lpstr>Inter</vt:lpstr>
      <vt:lpstr>Inter</vt:lpstr>
      <vt:lpstr>Inter Light</vt:lpstr>
      <vt:lpstr>Inter Light</vt:lpstr>
      <vt:lpstr>Inter Light</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divyansh pathak</cp:lastModifiedBy>
  <cp:revision>3</cp:revision>
  <dcterms:created xsi:type="dcterms:W3CDTF">2025-08-18T10:08:00Z</dcterms:created>
  <dcterms:modified xsi:type="dcterms:W3CDTF">2025-08-18T10:11:58Z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CFAB4EF2530A415FB5DE13275CC43F82_13</vt:lpwstr>
  </property>
  <property fmtid="{D5CDD505-2E9C-101B-9397-08002B2CF9AE}" pid="3" name="KSOProductBuildVer">
    <vt:lpwstr>1033-12.2.0.21931</vt:lpwstr>
  </property>
</Properties>
</file>